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70" r:id="rId5"/>
    <p:sldId id="260" r:id="rId6"/>
    <p:sldId id="262" r:id="rId7"/>
    <p:sldId id="263" r:id="rId8"/>
    <p:sldId id="264" r:id="rId9"/>
    <p:sldId id="265" r:id="rId10"/>
    <p:sldId id="266" r:id="rId11"/>
    <p:sldId id="268" r:id="rId12"/>
    <p:sldId id="267" r:id="rId13"/>
    <p:sldId id="271" r:id="rId14"/>
    <p:sldId id="269" r:id="rId15"/>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0FBC05-6A41-4F29-89E4-BDE30114A182}" type="datetimeFigureOut">
              <a:rPr lang="pt-PT" smtClean="0"/>
              <a:t>12-11-2018</a:t>
            </a:fld>
            <a:endParaRPr lang="pt-P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16C54D-480F-4D60-82B9-8B949FF2097B}" type="slidenum">
              <a:rPr lang="pt-PT" smtClean="0"/>
              <a:t>‹#›</a:t>
            </a:fld>
            <a:endParaRPr lang="pt-PT"/>
          </a:p>
        </p:txBody>
      </p:sp>
    </p:spTree>
    <p:extLst>
      <p:ext uri="{BB962C8B-B14F-4D97-AF65-F5344CB8AC3E}">
        <p14:creationId xmlns:p14="http://schemas.microsoft.com/office/powerpoint/2010/main" val="4239597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0303F7B9-4D2E-4861-89DC-C7C8543E5B01}" type="datetime1">
              <a:rPr lang="pt-PT" smtClean="0"/>
              <a:t>12-11-2018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3504877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F2C45F23-8D8E-4C26-8DEA-A2A468394D75}" type="datetime1">
              <a:rPr lang="pt-PT" smtClean="0"/>
              <a:t>12-11-2018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154505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F6D4A357-F46D-4453-84B2-E31D7796E427}" type="datetime1">
              <a:rPr lang="pt-PT" smtClean="0"/>
              <a:t>12-11-2018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120385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77995422-2703-4857-BE54-E309CD15E27F}" type="datetime1">
              <a:rPr lang="pt-PT" smtClean="0"/>
              <a:t>12-11-2018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3672513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8C4950-8697-4237-AA44-51781A0FFCC2}" type="datetime1">
              <a:rPr lang="pt-PT" smtClean="0"/>
              <a:t>12-11-2018</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267021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F2C5FF3E-5AD7-403E-9B30-DB3F12316BB0}" type="datetime1">
              <a:rPr lang="pt-PT" smtClean="0"/>
              <a:t>12-11-2018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92501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C690DE28-1B99-432C-BE47-DE2B50238F0F}" type="datetime1">
              <a:rPr lang="pt-PT" smtClean="0"/>
              <a:t>12-11-2018</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32209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9BD36F18-AAB8-45ED-8716-0B3C07698433}" type="datetime1">
              <a:rPr lang="pt-PT" smtClean="0"/>
              <a:t>12-11-2018</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1543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333B6-9C7B-4935-884A-B0686E122842}" type="datetime1">
              <a:rPr lang="pt-PT" smtClean="0"/>
              <a:t>12-11-2018</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124450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90F59-B3F1-4B0A-9480-E46CEB02565E}" type="datetime1">
              <a:rPr lang="pt-PT" smtClean="0"/>
              <a:t>12-11-2018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615162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78425F-5214-46B2-A73E-888D60A67195}" type="datetime1">
              <a:rPr lang="pt-PT" smtClean="0"/>
              <a:t>12-11-2018</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F9FBFF94-7C60-4F42-9A4A-7BDF341B885F}" type="slidenum">
              <a:rPr lang="pt-PT" smtClean="0"/>
              <a:t>‹#›</a:t>
            </a:fld>
            <a:endParaRPr lang="pt-PT"/>
          </a:p>
        </p:txBody>
      </p:sp>
    </p:spTree>
    <p:extLst>
      <p:ext uri="{BB962C8B-B14F-4D97-AF65-F5344CB8AC3E}">
        <p14:creationId xmlns:p14="http://schemas.microsoft.com/office/powerpoint/2010/main" val="2812529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BD53F-86B2-4B78-85F1-1ABC4DB74795}" type="datetime1">
              <a:rPr lang="pt-PT" smtClean="0"/>
              <a:t>12-11-2018</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BFF94-7C60-4F42-9A4A-7BDF341B885F}" type="slidenum">
              <a:rPr lang="pt-PT" smtClean="0"/>
              <a:t>‹#›</a:t>
            </a:fld>
            <a:endParaRPr lang="pt-PT"/>
          </a:p>
        </p:txBody>
      </p:sp>
    </p:spTree>
    <p:extLst>
      <p:ext uri="{BB962C8B-B14F-4D97-AF65-F5344CB8AC3E}">
        <p14:creationId xmlns:p14="http://schemas.microsoft.com/office/powerpoint/2010/main" val="4255298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smtClean="0"/>
              <a:t>Progressão temática</a:t>
            </a:r>
            <a:endParaRPr lang="pt-PT" dirty="0"/>
          </a:p>
        </p:txBody>
      </p:sp>
      <p:sp>
        <p:nvSpPr>
          <p:cNvPr id="3" name="Subtitle 2"/>
          <p:cNvSpPr>
            <a:spLocks noGrp="1"/>
          </p:cNvSpPr>
          <p:nvPr>
            <p:ph type="subTitle" idx="1"/>
          </p:nvPr>
        </p:nvSpPr>
        <p:spPr/>
        <p:txBody>
          <a:bodyPr/>
          <a:lstStyle/>
          <a:p>
            <a:endParaRPr lang="pt-PT" dirty="0"/>
          </a:p>
        </p:txBody>
      </p:sp>
      <p:sp>
        <p:nvSpPr>
          <p:cNvPr id="4" name="Slide Number Placeholder 3"/>
          <p:cNvSpPr>
            <a:spLocks noGrp="1"/>
          </p:cNvSpPr>
          <p:nvPr>
            <p:ph type="sldNum" sz="quarter" idx="12"/>
          </p:nvPr>
        </p:nvSpPr>
        <p:spPr/>
        <p:txBody>
          <a:bodyPr/>
          <a:lstStyle/>
          <a:p>
            <a:fld id="{F9FBFF94-7C60-4F42-9A4A-7BDF341B885F}" type="slidenum">
              <a:rPr lang="pt-PT" smtClean="0"/>
              <a:t>1</a:t>
            </a:fld>
            <a:endParaRPr lang="pt-PT"/>
          </a:p>
        </p:txBody>
      </p:sp>
    </p:spTree>
    <p:extLst>
      <p:ext uri="{BB962C8B-B14F-4D97-AF65-F5344CB8AC3E}">
        <p14:creationId xmlns:p14="http://schemas.microsoft.com/office/powerpoint/2010/main" val="2110203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77610210"/>
              </p:ext>
            </p:extLst>
          </p:nvPr>
        </p:nvGraphicFramePr>
        <p:xfrm>
          <a:off x="179512" y="132614"/>
          <a:ext cx="8784976" cy="6608754"/>
        </p:xfrm>
        <a:graphic>
          <a:graphicData uri="http://schemas.openxmlformats.org/drawingml/2006/table">
            <a:tbl>
              <a:tblPr firstRow="1" bandRow="1">
                <a:tableStyleId>{5C22544A-7EE6-4342-B048-85BDC9FD1C3A}</a:tableStyleId>
              </a:tblPr>
              <a:tblGrid>
                <a:gridCol w="3096344"/>
                <a:gridCol w="5688632"/>
              </a:tblGrid>
              <a:tr h="446061">
                <a:tc>
                  <a:txBody>
                    <a:bodyPr/>
                    <a:lstStyle/>
                    <a:p>
                      <a:r>
                        <a:rPr lang="pt-PT" dirty="0" err="1" smtClean="0"/>
                        <a:t>Theme</a:t>
                      </a:r>
                      <a:endParaRPr lang="pt-PT" dirty="0"/>
                    </a:p>
                  </a:txBody>
                  <a:tcPr/>
                </a:tc>
                <a:tc>
                  <a:txBody>
                    <a:bodyPr/>
                    <a:lstStyle/>
                    <a:p>
                      <a:r>
                        <a:rPr lang="pt-PT" dirty="0" err="1" smtClean="0"/>
                        <a:t>Rheme</a:t>
                      </a:r>
                      <a:endParaRPr lang="pt-PT" dirty="0"/>
                    </a:p>
                  </a:txBody>
                  <a:tcPr/>
                </a:tc>
              </a:tr>
              <a:tr h="769914">
                <a:tc>
                  <a:txBody>
                    <a:bodyPr/>
                    <a:lstStyle/>
                    <a:p>
                      <a:r>
                        <a:rPr lang="en-US" sz="1800" dirty="0" smtClean="0"/>
                        <a:t>The graph </a:t>
                      </a:r>
                      <a:endParaRPr lang="pt-PT" dirty="0"/>
                    </a:p>
                  </a:txBody>
                  <a:tcPr/>
                </a:tc>
                <a:tc>
                  <a:txBody>
                    <a:bodyPr/>
                    <a:lstStyle/>
                    <a:p>
                      <a:r>
                        <a:rPr lang="en-US" sz="1800" dirty="0" smtClean="0"/>
                        <a:t>shows the cost of electricity of residential solar photovoltaic systems by country in 2010 and 2014. </a:t>
                      </a:r>
                      <a:endParaRPr lang="pt-PT" dirty="0"/>
                    </a:p>
                  </a:txBody>
                  <a:tcPr/>
                </a:tc>
              </a:tr>
              <a:tr h="1016275">
                <a:tc>
                  <a:txBody>
                    <a:bodyPr/>
                    <a:lstStyle/>
                    <a:p>
                      <a:r>
                        <a:rPr lang="en-US" sz="1800" dirty="0" smtClean="0"/>
                        <a:t>Overall, the cost of electricity of residential solar photovoltaic systems </a:t>
                      </a:r>
                      <a:endParaRPr lang="pt-PT" dirty="0"/>
                    </a:p>
                  </a:txBody>
                  <a:tcPr/>
                </a:tc>
                <a:tc>
                  <a:txBody>
                    <a:bodyPr/>
                    <a:lstStyle/>
                    <a:p>
                      <a:r>
                        <a:rPr lang="en-US" sz="1800" dirty="0" smtClean="0"/>
                        <a:t>shows a decreasing trend. </a:t>
                      </a:r>
                      <a:endParaRPr lang="pt-PT" dirty="0"/>
                    </a:p>
                  </a:txBody>
                  <a:tcPr/>
                </a:tc>
              </a:tr>
              <a:tr h="1008112">
                <a:tc>
                  <a:txBody>
                    <a:bodyPr/>
                    <a:lstStyle/>
                    <a:p>
                      <a:r>
                        <a:rPr lang="en-US" sz="1800" dirty="0" smtClean="0"/>
                        <a:t>There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a significant drop in the USD/kwh in 2014 compared to 2010, sustained by the improvement in technology for renewable energies. </a:t>
                      </a:r>
                      <a:endParaRPr lang="pt-PT" dirty="0"/>
                    </a:p>
                  </a:txBody>
                  <a:tcPr/>
                </a:tc>
              </a:tr>
              <a:tr h="648072">
                <a:tc>
                  <a:txBody>
                    <a:bodyPr/>
                    <a:lstStyle/>
                    <a:p>
                      <a:r>
                        <a:rPr lang="en-US" sz="1800" dirty="0" smtClean="0"/>
                        <a:t>In France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the biggest fall, with a decrease from 0.8 USD/kwh to around 0.4. </a:t>
                      </a:r>
                      <a:endParaRPr lang="pt-PT" dirty="0"/>
                    </a:p>
                  </a:txBody>
                  <a:tcPr/>
                </a:tc>
              </a:tr>
              <a:tr h="446061">
                <a:tc>
                  <a:txBody>
                    <a:bodyPr/>
                    <a:lstStyle/>
                    <a:p>
                      <a:r>
                        <a:rPr lang="en-US" sz="1800" dirty="0" smtClean="0"/>
                        <a:t>In second place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is Japan with a fall from 0.5 to less than 0.4. </a:t>
                      </a:r>
                      <a:endParaRPr lang="pt-PT" dirty="0" smtClean="0"/>
                    </a:p>
                  </a:txBody>
                  <a:tcPr/>
                </a:tc>
              </a:tr>
              <a:tr h="994099">
                <a:tc>
                  <a:txBody>
                    <a:bodyPr/>
                    <a:lstStyle/>
                    <a:p>
                      <a:r>
                        <a:rPr lang="en-US" sz="1800" dirty="0" smtClean="0"/>
                        <a:t>The other four countries – Australia, US California, US non-California and Germany –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were almost at the same level in 2010, with values standing at a little bit less than 0.4. </a:t>
                      </a:r>
                      <a:endParaRPr lang="pt-PT" dirty="0"/>
                    </a:p>
                  </a:txBody>
                  <a:tcPr/>
                </a:tc>
              </a:tr>
              <a:tr h="446061">
                <a:tc>
                  <a:txBody>
                    <a:bodyPr/>
                    <a:lstStyle/>
                    <a:p>
                      <a:r>
                        <a:rPr lang="en-US" sz="1800" dirty="0" smtClean="0"/>
                        <a:t>And from these four,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the most significant fall was Australia, having the highest value in 2010 to the lowest in 2014 (above 0.2). </a:t>
                      </a:r>
                      <a:endParaRPr lang="pt-PT" dirty="0" smtClean="0"/>
                    </a:p>
                  </a:txBody>
                  <a:tcPr/>
                </a:tc>
              </a:tr>
              <a:tr h="446061">
                <a:tc>
                  <a:txBody>
                    <a:bodyPr/>
                    <a:lstStyle/>
                    <a:p>
                      <a:r>
                        <a:rPr lang="en-US" sz="1800" dirty="0" smtClean="0"/>
                        <a:t>China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turned up in 2014 and registered the lowest price of all seven countries.</a:t>
                      </a:r>
                      <a:endParaRPr lang="pt-PT" dirty="0" smtClean="0"/>
                    </a:p>
                  </a:txBody>
                  <a:tcPr/>
                </a:tc>
              </a:tr>
            </a:tbl>
          </a:graphicData>
        </a:graphic>
      </p:graphicFrame>
      <p:sp>
        <p:nvSpPr>
          <p:cNvPr id="4" name="Slide Number Placeholder 3"/>
          <p:cNvSpPr>
            <a:spLocks noGrp="1"/>
          </p:cNvSpPr>
          <p:nvPr>
            <p:ph type="sldNum" sz="quarter" idx="12"/>
          </p:nvPr>
        </p:nvSpPr>
        <p:spPr/>
        <p:txBody>
          <a:bodyPr/>
          <a:lstStyle/>
          <a:p>
            <a:fld id="{F9FBFF94-7C60-4F42-9A4A-7BDF341B885F}" type="slidenum">
              <a:rPr lang="pt-PT" smtClean="0"/>
              <a:t>10</a:t>
            </a:fld>
            <a:endParaRPr lang="pt-PT"/>
          </a:p>
        </p:txBody>
      </p:sp>
      <p:sp>
        <p:nvSpPr>
          <p:cNvPr id="6" name="TextBox 5"/>
          <p:cNvSpPr txBox="1"/>
          <p:nvPr/>
        </p:nvSpPr>
        <p:spPr>
          <a:xfrm>
            <a:off x="2392079" y="729570"/>
            <a:ext cx="2664296" cy="646331"/>
          </a:xfrm>
          <a:prstGeom prst="rect">
            <a:avLst/>
          </a:prstGeom>
          <a:solidFill>
            <a:schemeClr val="accent3">
              <a:lumMod val="20000"/>
              <a:lumOff val="80000"/>
            </a:schemeClr>
          </a:solidFill>
        </p:spPr>
        <p:txBody>
          <a:bodyPr wrap="square" rtlCol="0">
            <a:spAutoFit/>
          </a:bodyPr>
          <a:lstStyle/>
          <a:p>
            <a:r>
              <a:rPr lang="pt-PT" dirty="0" smtClean="0"/>
              <a:t>2 </a:t>
            </a:r>
            <a:r>
              <a:rPr lang="pt-PT" dirty="0" err="1" smtClean="0"/>
              <a:t>sentences</a:t>
            </a:r>
            <a:r>
              <a:rPr lang="pt-PT" dirty="0" smtClean="0"/>
              <a:t> </a:t>
            </a:r>
            <a:r>
              <a:rPr lang="pt-PT" dirty="0" err="1" smtClean="0"/>
              <a:t>about</a:t>
            </a:r>
            <a:r>
              <a:rPr lang="pt-PT" dirty="0" smtClean="0"/>
              <a:t> a general </a:t>
            </a:r>
            <a:r>
              <a:rPr lang="pt-PT" dirty="0" err="1" smtClean="0"/>
              <a:t>trend</a:t>
            </a:r>
            <a:endParaRPr lang="pt-PT" dirty="0"/>
          </a:p>
        </p:txBody>
      </p:sp>
      <p:sp>
        <p:nvSpPr>
          <p:cNvPr id="7" name="Oval 6"/>
          <p:cNvSpPr/>
          <p:nvPr/>
        </p:nvSpPr>
        <p:spPr>
          <a:xfrm>
            <a:off x="107504" y="3980628"/>
            <a:ext cx="1800200" cy="43204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6300192" y="1221695"/>
            <a:ext cx="2664296" cy="1200329"/>
          </a:xfrm>
          <a:prstGeom prst="rect">
            <a:avLst/>
          </a:prstGeom>
          <a:solidFill>
            <a:schemeClr val="accent3">
              <a:lumMod val="20000"/>
              <a:lumOff val="80000"/>
            </a:schemeClr>
          </a:solidFill>
        </p:spPr>
        <p:txBody>
          <a:bodyPr wrap="square" rtlCol="0">
            <a:spAutoFit/>
          </a:bodyPr>
          <a:lstStyle/>
          <a:p>
            <a:r>
              <a:rPr lang="pt-PT" dirty="0" err="1" smtClean="0"/>
              <a:t>Topic</a:t>
            </a:r>
            <a:r>
              <a:rPr lang="pt-PT" dirty="0" smtClean="0"/>
              <a:t> </a:t>
            </a:r>
            <a:r>
              <a:rPr lang="pt-PT" dirty="0" err="1" smtClean="0"/>
              <a:t>sentence</a:t>
            </a:r>
            <a:r>
              <a:rPr lang="pt-PT" dirty="0" smtClean="0"/>
              <a:t> sets </a:t>
            </a:r>
            <a:r>
              <a:rPr lang="pt-PT" dirty="0" err="1" smtClean="0"/>
              <a:t>up</a:t>
            </a:r>
            <a:r>
              <a:rPr lang="pt-PT" dirty="0" smtClean="0"/>
              <a:t> </a:t>
            </a:r>
            <a:r>
              <a:rPr lang="pt-PT" dirty="0" err="1" smtClean="0"/>
              <a:t>expectation</a:t>
            </a:r>
            <a:r>
              <a:rPr lang="pt-PT" dirty="0" smtClean="0"/>
              <a:t> </a:t>
            </a:r>
            <a:r>
              <a:rPr lang="pt-PT" dirty="0" err="1" smtClean="0"/>
              <a:t>that</a:t>
            </a:r>
            <a:r>
              <a:rPr lang="pt-PT" dirty="0" smtClean="0"/>
              <a:t> </a:t>
            </a:r>
            <a:r>
              <a:rPr lang="pt-PT" dirty="0" err="1" smtClean="0"/>
              <a:t>organisation</a:t>
            </a:r>
            <a:r>
              <a:rPr lang="pt-PT" dirty="0" smtClean="0"/>
              <a:t> </a:t>
            </a:r>
            <a:r>
              <a:rPr lang="pt-PT" dirty="0" err="1" smtClean="0"/>
              <a:t>will</a:t>
            </a:r>
            <a:r>
              <a:rPr lang="pt-PT" dirty="0" smtClean="0"/>
              <a:t> </a:t>
            </a:r>
            <a:r>
              <a:rPr lang="pt-PT" dirty="0" err="1" smtClean="0"/>
              <a:t>be</a:t>
            </a:r>
            <a:r>
              <a:rPr lang="pt-PT" dirty="0" smtClean="0"/>
              <a:t> ‘</a:t>
            </a:r>
            <a:r>
              <a:rPr lang="pt-PT" dirty="0" err="1" smtClean="0"/>
              <a:t>by</a:t>
            </a:r>
            <a:r>
              <a:rPr lang="pt-PT" dirty="0" smtClean="0"/>
              <a:t> country’ (fan </a:t>
            </a:r>
            <a:r>
              <a:rPr lang="pt-PT" dirty="0" err="1" smtClean="0"/>
              <a:t>pattern</a:t>
            </a:r>
            <a:r>
              <a:rPr lang="pt-PT" dirty="0" smtClean="0"/>
              <a:t>)</a:t>
            </a:r>
            <a:endParaRPr lang="pt-PT" dirty="0"/>
          </a:p>
        </p:txBody>
      </p:sp>
      <p:sp>
        <p:nvSpPr>
          <p:cNvPr id="2" name="TextBox 1"/>
          <p:cNvSpPr txBox="1"/>
          <p:nvPr/>
        </p:nvSpPr>
        <p:spPr>
          <a:xfrm>
            <a:off x="2968143" y="1375901"/>
            <a:ext cx="2755985" cy="1200329"/>
          </a:xfrm>
          <a:prstGeom prst="rect">
            <a:avLst/>
          </a:prstGeom>
          <a:solidFill>
            <a:schemeClr val="accent3">
              <a:lumMod val="20000"/>
              <a:lumOff val="80000"/>
            </a:schemeClr>
          </a:solidFill>
        </p:spPr>
        <p:txBody>
          <a:bodyPr wrap="square" rtlCol="0">
            <a:spAutoFit/>
          </a:bodyPr>
          <a:lstStyle/>
          <a:p>
            <a:r>
              <a:rPr lang="pt-PT" dirty="0" err="1" smtClean="0"/>
              <a:t>Parachutes</a:t>
            </a:r>
            <a:r>
              <a:rPr lang="pt-PT" dirty="0" smtClean="0"/>
              <a:t> in </a:t>
            </a:r>
            <a:r>
              <a:rPr lang="pt-PT" dirty="0" err="1" smtClean="0"/>
              <a:t>from</a:t>
            </a:r>
            <a:r>
              <a:rPr lang="pt-PT" dirty="0" smtClean="0"/>
              <a:t> </a:t>
            </a:r>
            <a:r>
              <a:rPr lang="pt-PT" dirty="0" err="1" smtClean="0"/>
              <a:t>nowhere</a:t>
            </a:r>
            <a:r>
              <a:rPr lang="pt-PT" dirty="0" smtClean="0"/>
              <a:t> </a:t>
            </a:r>
            <a:r>
              <a:rPr lang="pt-PT" dirty="0" err="1" smtClean="0"/>
              <a:t>even</a:t>
            </a:r>
            <a:r>
              <a:rPr lang="pt-PT" dirty="0" smtClean="0"/>
              <a:t> </a:t>
            </a:r>
            <a:r>
              <a:rPr lang="pt-PT" dirty="0" err="1" smtClean="0"/>
              <a:t>though</a:t>
            </a:r>
            <a:r>
              <a:rPr lang="pt-PT" dirty="0" smtClean="0"/>
              <a:t> </a:t>
            </a:r>
            <a:r>
              <a:rPr lang="pt-PT" dirty="0" err="1" smtClean="0"/>
              <a:t>both</a:t>
            </a:r>
            <a:r>
              <a:rPr lang="pt-PT" dirty="0" smtClean="0"/>
              <a:t> </a:t>
            </a:r>
            <a:r>
              <a:rPr lang="pt-PT" dirty="0" err="1" smtClean="0"/>
              <a:t>sentences</a:t>
            </a:r>
            <a:r>
              <a:rPr lang="pt-PT" dirty="0" smtClean="0"/>
              <a:t> are </a:t>
            </a:r>
            <a:r>
              <a:rPr lang="pt-PT" dirty="0" err="1" smtClean="0"/>
              <a:t>about</a:t>
            </a:r>
            <a:r>
              <a:rPr lang="pt-PT" dirty="0" smtClean="0"/>
              <a:t> </a:t>
            </a:r>
            <a:r>
              <a:rPr lang="pt-PT" dirty="0" err="1" smtClean="0"/>
              <a:t>the</a:t>
            </a:r>
            <a:r>
              <a:rPr lang="pt-PT" dirty="0" smtClean="0"/>
              <a:t> </a:t>
            </a:r>
            <a:r>
              <a:rPr lang="pt-PT" dirty="0" err="1" smtClean="0"/>
              <a:t>decrease</a:t>
            </a:r>
            <a:endParaRPr lang="pt-PT" dirty="0"/>
          </a:p>
        </p:txBody>
      </p:sp>
      <p:sp>
        <p:nvSpPr>
          <p:cNvPr id="9" name="TextBox 8"/>
          <p:cNvSpPr txBox="1"/>
          <p:nvPr/>
        </p:nvSpPr>
        <p:spPr>
          <a:xfrm>
            <a:off x="4852273" y="3095672"/>
            <a:ext cx="2095992" cy="369332"/>
          </a:xfrm>
          <a:prstGeom prst="rect">
            <a:avLst/>
          </a:prstGeom>
          <a:solidFill>
            <a:srgbClr val="FFFF00"/>
          </a:solidFill>
        </p:spPr>
        <p:txBody>
          <a:bodyPr wrap="square" rtlCol="0">
            <a:spAutoFit/>
          </a:bodyPr>
          <a:lstStyle/>
          <a:p>
            <a:r>
              <a:rPr lang="pt-PT" dirty="0" err="1" smtClean="0"/>
              <a:t>Fulfill</a:t>
            </a:r>
            <a:r>
              <a:rPr lang="pt-PT" dirty="0" smtClean="0"/>
              <a:t> fan </a:t>
            </a:r>
            <a:r>
              <a:rPr lang="pt-PT" dirty="0" err="1" smtClean="0"/>
              <a:t>pattern</a:t>
            </a:r>
            <a:endParaRPr lang="pt-PT" dirty="0"/>
          </a:p>
        </p:txBody>
      </p:sp>
      <p:sp>
        <p:nvSpPr>
          <p:cNvPr id="12" name="TextBox 11"/>
          <p:cNvSpPr txBox="1"/>
          <p:nvPr/>
        </p:nvSpPr>
        <p:spPr>
          <a:xfrm>
            <a:off x="5292080" y="4062480"/>
            <a:ext cx="2448272" cy="646331"/>
          </a:xfrm>
          <a:prstGeom prst="rect">
            <a:avLst/>
          </a:prstGeom>
          <a:solidFill>
            <a:srgbClr val="FFFF00"/>
          </a:solidFill>
        </p:spPr>
        <p:txBody>
          <a:bodyPr wrap="square" rtlCol="0">
            <a:spAutoFit/>
          </a:bodyPr>
          <a:lstStyle/>
          <a:p>
            <a:r>
              <a:rPr lang="pt-PT" dirty="0" smtClean="0"/>
              <a:t>Breaks fan </a:t>
            </a:r>
            <a:r>
              <a:rPr lang="pt-PT" dirty="0" err="1" smtClean="0"/>
              <a:t>pattern</a:t>
            </a:r>
            <a:r>
              <a:rPr lang="pt-PT" dirty="0" smtClean="0"/>
              <a:t> for no </a:t>
            </a:r>
            <a:r>
              <a:rPr lang="pt-PT" dirty="0" err="1" smtClean="0"/>
              <a:t>reason</a:t>
            </a:r>
            <a:endParaRPr lang="pt-PT" dirty="0"/>
          </a:p>
        </p:txBody>
      </p:sp>
      <p:cxnSp>
        <p:nvCxnSpPr>
          <p:cNvPr id="14" name="Straight Arrow Connector 13"/>
          <p:cNvCxnSpPr/>
          <p:nvPr/>
        </p:nvCxnSpPr>
        <p:spPr>
          <a:xfrm flipH="1">
            <a:off x="1475656" y="1196752"/>
            <a:ext cx="4248472" cy="2376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843808" y="1196752"/>
            <a:ext cx="2880321" cy="3312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555776" y="1196752"/>
            <a:ext cx="3168352" cy="4536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2555776" y="1196752"/>
            <a:ext cx="3168352" cy="51845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70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3328026"/>
              </p:ext>
            </p:extLst>
          </p:nvPr>
        </p:nvGraphicFramePr>
        <p:xfrm>
          <a:off x="179512" y="132614"/>
          <a:ext cx="8784976" cy="6608754"/>
        </p:xfrm>
        <a:graphic>
          <a:graphicData uri="http://schemas.openxmlformats.org/drawingml/2006/table">
            <a:tbl>
              <a:tblPr firstRow="1" bandRow="1">
                <a:tableStyleId>{5C22544A-7EE6-4342-B048-85BDC9FD1C3A}</a:tableStyleId>
              </a:tblPr>
              <a:tblGrid>
                <a:gridCol w="3096344"/>
                <a:gridCol w="5688632"/>
              </a:tblGrid>
              <a:tr h="446061">
                <a:tc>
                  <a:txBody>
                    <a:bodyPr/>
                    <a:lstStyle/>
                    <a:p>
                      <a:r>
                        <a:rPr lang="pt-PT" dirty="0" err="1" smtClean="0"/>
                        <a:t>Theme</a:t>
                      </a:r>
                      <a:endParaRPr lang="pt-PT" dirty="0"/>
                    </a:p>
                  </a:txBody>
                  <a:tcPr/>
                </a:tc>
                <a:tc>
                  <a:txBody>
                    <a:bodyPr/>
                    <a:lstStyle/>
                    <a:p>
                      <a:r>
                        <a:rPr lang="pt-PT" dirty="0" err="1" smtClean="0"/>
                        <a:t>Rheme</a:t>
                      </a:r>
                      <a:endParaRPr lang="pt-PT" dirty="0"/>
                    </a:p>
                  </a:txBody>
                  <a:tcPr/>
                </a:tc>
              </a:tr>
              <a:tr h="769914">
                <a:tc>
                  <a:txBody>
                    <a:bodyPr/>
                    <a:lstStyle/>
                    <a:p>
                      <a:r>
                        <a:rPr lang="en-US" sz="1800" dirty="0" smtClean="0"/>
                        <a:t>The graph </a:t>
                      </a:r>
                      <a:endParaRPr lang="pt-PT" dirty="0"/>
                    </a:p>
                  </a:txBody>
                  <a:tcPr/>
                </a:tc>
                <a:tc>
                  <a:txBody>
                    <a:bodyPr/>
                    <a:lstStyle/>
                    <a:p>
                      <a:r>
                        <a:rPr lang="en-US" sz="1800" dirty="0" smtClean="0"/>
                        <a:t>shows the cost of electricity of residential solar photovoltaic systems by country in 2010 and 2014. </a:t>
                      </a:r>
                      <a:endParaRPr lang="pt-PT" dirty="0"/>
                    </a:p>
                  </a:txBody>
                  <a:tcPr/>
                </a:tc>
              </a:tr>
              <a:tr h="1016275">
                <a:tc>
                  <a:txBody>
                    <a:bodyPr/>
                    <a:lstStyle/>
                    <a:p>
                      <a:r>
                        <a:rPr lang="en-US" sz="1800" dirty="0" smtClean="0"/>
                        <a:t>Overall, the cost of electricity of residential solar photovoltaic systems </a:t>
                      </a:r>
                      <a:endParaRPr lang="pt-PT" dirty="0"/>
                    </a:p>
                  </a:txBody>
                  <a:tcPr/>
                </a:tc>
                <a:tc>
                  <a:txBody>
                    <a:bodyPr/>
                    <a:lstStyle/>
                    <a:p>
                      <a:r>
                        <a:rPr lang="en-US" sz="1800" dirty="0" smtClean="0"/>
                        <a:t>shows a decreasing trend. </a:t>
                      </a:r>
                      <a:endParaRPr lang="pt-PT" dirty="0"/>
                    </a:p>
                  </a:txBody>
                  <a:tcPr/>
                </a:tc>
              </a:tr>
              <a:tr h="1008112">
                <a:tc>
                  <a:txBody>
                    <a:bodyPr/>
                    <a:lstStyle/>
                    <a:p>
                      <a:r>
                        <a:rPr lang="en-US" sz="1800" b="1" dirty="0" smtClean="0">
                          <a:solidFill>
                            <a:srgbClr val="FF0000"/>
                          </a:solidFill>
                        </a:rPr>
                        <a:t>There </a:t>
                      </a:r>
                      <a:endParaRPr lang="pt-PT"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a significant drop in the USD/kwh in 2014 compared to 2010, sustained by the improvement in technology for renewable energies. </a:t>
                      </a:r>
                      <a:endParaRPr lang="pt-PT" dirty="0"/>
                    </a:p>
                  </a:txBody>
                  <a:tcPr/>
                </a:tc>
              </a:tr>
              <a:tr h="648072">
                <a:tc>
                  <a:txBody>
                    <a:bodyPr/>
                    <a:lstStyle/>
                    <a:p>
                      <a:r>
                        <a:rPr lang="en-US" sz="1800" dirty="0" smtClean="0"/>
                        <a:t>In France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the biggest fall, with a decrease from 0.8 USD/kwh to around 0.4. </a:t>
                      </a:r>
                      <a:endParaRPr lang="pt-PT" dirty="0"/>
                    </a:p>
                  </a:txBody>
                  <a:tcPr/>
                </a:tc>
              </a:tr>
              <a:tr h="446061">
                <a:tc>
                  <a:txBody>
                    <a:bodyPr/>
                    <a:lstStyle/>
                    <a:p>
                      <a:r>
                        <a:rPr lang="en-US" sz="1800" b="1" dirty="0" smtClean="0">
                          <a:solidFill>
                            <a:srgbClr val="FF0000"/>
                          </a:solidFill>
                        </a:rPr>
                        <a:t>In second place </a:t>
                      </a:r>
                      <a:endParaRPr lang="pt-PT"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is Japan with a fall from 0.5 to less than 0.4. </a:t>
                      </a:r>
                      <a:endParaRPr lang="pt-PT" dirty="0" smtClean="0"/>
                    </a:p>
                  </a:txBody>
                  <a:tcPr/>
                </a:tc>
              </a:tr>
              <a:tr h="994099">
                <a:tc>
                  <a:txBody>
                    <a:bodyPr/>
                    <a:lstStyle/>
                    <a:p>
                      <a:r>
                        <a:rPr lang="en-US" sz="1800" dirty="0" smtClean="0"/>
                        <a:t>The other four countries – Australia, US California, US non-California and Germany –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were almost at the same level in 2010, with values standing at a little bit less than 0.4. </a:t>
                      </a:r>
                      <a:endParaRPr lang="pt-PT" dirty="0"/>
                    </a:p>
                  </a:txBody>
                  <a:tcPr/>
                </a:tc>
              </a:tr>
              <a:tr h="446061">
                <a:tc>
                  <a:txBody>
                    <a:bodyPr/>
                    <a:lstStyle/>
                    <a:p>
                      <a:r>
                        <a:rPr lang="en-US" sz="1800" dirty="0" smtClean="0"/>
                        <a:t>And from these four,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the most significant fall was Australia, having the highest value in 2010 to the lowest in 2014 (above 0.2). </a:t>
                      </a:r>
                      <a:endParaRPr lang="pt-PT" dirty="0" smtClean="0"/>
                    </a:p>
                  </a:txBody>
                  <a:tcPr/>
                </a:tc>
              </a:tr>
              <a:tr h="446061">
                <a:tc>
                  <a:txBody>
                    <a:bodyPr/>
                    <a:lstStyle/>
                    <a:p>
                      <a:r>
                        <a:rPr lang="en-US" sz="1800" dirty="0" smtClean="0"/>
                        <a:t>China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turned up in 2014 and registered the lowest price of all seven countries.</a:t>
                      </a:r>
                      <a:endParaRPr lang="pt-PT" dirty="0" smtClean="0"/>
                    </a:p>
                  </a:txBody>
                  <a:tcPr/>
                </a:tc>
              </a:tr>
            </a:tbl>
          </a:graphicData>
        </a:graphic>
      </p:graphicFrame>
      <p:sp>
        <p:nvSpPr>
          <p:cNvPr id="4" name="Slide Number Placeholder 3"/>
          <p:cNvSpPr>
            <a:spLocks noGrp="1"/>
          </p:cNvSpPr>
          <p:nvPr>
            <p:ph type="sldNum" sz="quarter" idx="12"/>
          </p:nvPr>
        </p:nvSpPr>
        <p:spPr/>
        <p:txBody>
          <a:bodyPr/>
          <a:lstStyle/>
          <a:p>
            <a:fld id="{F9FBFF94-7C60-4F42-9A4A-7BDF341B885F}" type="slidenum">
              <a:rPr lang="pt-PT" smtClean="0"/>
              <a:t>11</a:t>
            </a:fld>
            <a:endParaRPr lang="pt-PT"/>
          </a:p>
        </p:txBody>
      </p:sp>
      <p:sp>
        <p:nvSpPr>
          <p:cNvPr id="10" name="Oval 9"/>
          <p:cNvSpPr/>
          <p:nvPr/>
        </p:nvSpPr>
        <p:spPr>
          <a:xfrm>
            <a:off x="107504" y="3356992"/>
            <a:ext cx="1152128" cy="43204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3" name="Oval 12"/>
          <p:cNvSpPr/>
          <p:nvPr/>
        </p:nvSpPr>
        <p:spPr>
          <a:xfrm>
            <a:off x="179512" y="5445224"/>
            <a:ext cx="576064" cy="432048"/>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50976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33543373"/>
              </p:ext>
            </p:extLst>
          </p:nvPr>
        </p:nvGraphicFramePr>
        <p:xfrm>
          <a:off x="179512" y="132614"/>
          <a:ext cx="8784976" cy="6413037"/>
        </p:xfrm>
        <a:graphic>
          <a:graphicData uri="http://schemas.openxmlformats.org/drawingml/2006/table">
            <a:tbl>
              <a:tblPr firstRow="1" bandRow="1">
                <a:tableStyleId>{5C22544A-7EE6-4342-B048-85BDC9FD1C3A}</a:tableStyleId>
              </a:tblPr>
              <a:tblGrid>
                <a:gridCol w="3816424"/>
                <a:gridCol w="4968552"/>
              </a:tblGrid>
              <a:tr h="446061">
                <a:tc>
                  <a:txBody>
                    <a:bodyPr/>
                    <a:lstStyle/>
                    <a:p>
                      <a:r>
                        <a:rPr lang="pt-PT" dirty="0" err="1" smtClean="0"/>
                        <a:t>Theme</a:t>
                      </a:r>
                      <a:endParaRPr lang="pt-PT" dirty="0"/>
                    </a:p>
                  </a:txBody>
                  <a:tcPr/>
                </a:tc>
                <a:tc>
                  <a:txBody>
                    <a:bodyPr/>
                    <a:lstStyle/>
                    <a:p>
                      <a:r>
                        <a:rPr lang="pt-PT" dirty="0" err="1" smtClean="0"/>
                        <a:t>Rheme</a:t>
                      </a:r>
                      <a:endParaRPr lang="pt-PT" dirty="0"/>
                    </a:p>
                  </a:txBody>
                  <a:tcPr/>
                </a:tc>
              </a:tr>
              <a:tr h="769914">
                <a:tc>
                  <a:txBody>
                    <a:bodyPr/>
                    <a:lstStyle/>
                    <a:p>
                      <a:r>
                        <a:rPr lang="en-US" sz="1800" dirty="0" smtClean="0"/>
                        <a:t>The graph </a:t>
                      </a:r>
                      <a:endParaRPr lang="pt-PT" dirty="0"/>
                    </a:p>
                  </a:txBody>
                  <a:tcPr/>
                </a:tc>
                <a:tc>
                  <a:txBody>
                    <a:bodyPr/>
                    <a:lstStyle/>
                    <a:p>
                      <a:r>
                        <a:rPr lang="en-US" sz="1800" dirty="0" smtClean="0"/>
                        <a:t>shows the cost of electricity of residential solar photovoltaic systems by country in 2010 and 2014. </a:t>
                      </a:r>
                      <a:endParaRPr lang="pt-PT" dirty="0"/>
                    </a:p>
                  </a:txBody>
                  <a:tcPr/>
                </a:tc>
              </a:tr>
              <a:tr h="640251">
                <a:tc>
                  <a:txBody>
                    <a:bodyPr/>
                    <a:lstStyle/>
                    <a:p>
                      <a:r>
                        <a:rPr lang="en-US" sz="1800" dirty="0" smtClean="0"/>
                        <a:t>Overall, the cost of electricity of residential solar photovoltaic systems </a:t>
                      </a:r>
                      <a:endParaRPr lang="pt-PT" dirty="0"/>
                    </a:p>
                  </a:txBody>
                  <a:tcPr/>
                </a:tc>
                <a:tc>
                  <a:txBody>
                    <a:bodyPr/>
                    <a:lstStyle/>
                    <a:p>
                      <a:r>
                        <a:rPr lang="en-US" sz="1800" dirty="0" smtClean="0"/>
                        <a:t>shows a decreasing trend. </a:t>
                      </a:r>
                      <a:endParaRPr lang="pt-PT" dirty="0"/>
                    </a:p>
                  </a:txBody>
                  <a:tcPr/>
                </a:tc>
              </a:tr>
              <a:tr h="720080">
                <a:tc>
                  <a:txBody>
                    <a:bodyPr/>
                    <a:lstStyle/>
                    <a:p>
                      <a:r>
                        <a:rPr lang="en-US" sz="1800" dirty="0" smtClean="0"/>
                        <a:t>The significant drop in the USD/kwh in 2014 compared to 2010</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sustained by the improvement in technology for renewable energies. </a:t>
                      </a:r>
                      <a:endParaRPr lang="pt-PT" dirty="0"/>
                    </a:p>
                  </a:txBody>
                  <a:tcPr/>
                </a:tc>
              </a:tr>
              <a:tr h="648072">
                <a:tc>
                  <a:txBody>
                    <a:bodyPr/>
                    <a:lstStyle/>
                    <a:p>
                      <a:r>
                        <a:rPr lang="en-US" sz="1800" dirty="0" smtClean="0"/>
                        <a:t>France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experienced</a:t>
                      </a:r>
                      <a:r>
                        <a:rPr lang="en-US" sz="1800" dirty="0" smtClean="0"/>
                        <a:t> the biggest fall, with a decrease from 0.8 USD/kwh to around 0.4. </a:t>
                      </a:r>
                      <a:endParaRPr lang="pt-PT" dirty="0"/>
                    </a:p>
                  </a:txBody>
                  <a:tcPr/>
                </a:tc>
              </a:tr>
              <a:tr h="446061">
                <a:tc>
                  <a:txBody>
                    <a:bodyPr/>
                    <a:lstStyle/>
                    <a:p>
                      <a:r>
                        <a:rPr lang="en-US" sz="1800" dirty="0" smtClean="0"/>
                        <a:t>Japan</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experienced the second largest drop</a:t>
                      </a:r>
                      <a:r>
                        <a:rPr lang="en-US" sz="1800" dirty="0" smtClean="0"/>
                        <a:t>, with a fall from 0.5 to less than 0.4. </a:t>
                      </a:r>
                      <a:endParaRPr lang="pt-PT" dirty="0" smtClean="0"/>
                    </a:p>
                  </a:txBody>
                  <a:tcPr/>
                </a:tc>
              </a:tr>
              <a:tr h="994099">
                <a:tc>
                  <a:txBody>
                    <a:bodyPr/>
                    <a:lstStyle/>
                    <a:p>
                      <a:r>
                        <a:rPr lang="en-US" sz="1800" dirty="0" smtClean="0"/>
                        <a:t>The other four countries – Australia, US California, US non-California and Germany –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showed little change from </a:t>
                      </a:r>
                      <a:r>
                        <a:rPr lang="en-US" sz="1800" dirty="0" smtClean="0"/>
                        <a:t>2010, with values standing at a little bit less than 0.4. </a:t>
                      </a:r>
                      <a:endParaRPr lang="pt-PT" dirty="0"/>
                    </a:p>
                  </a:txBody>
                  <a:tcPr/>
                </a:tc>
              </a:tr>
              <a:tr h="446061">
                <a:tc>
                  <a:txBody>
                    <a:bodyPr/>
                    <a:lstStyle/>
                    <a:p>
                      <a:r>
                        <a:rPr lang="en-US" sz="1800" b="1" strike="sngStrike" baseline="0" dirty="0" smtClean="0"/>
                        <a:t>And</a:t>
                      </a:r>
                      <a:r>
                        <a:rPr lang="en-US" sz="1800" b="1" dirty="0" smtClean="0"/>
                        <a:t> F</a:t>
                      </a:r>
                      <a:r>
                        <a:rPr lang="en-US" sz="1800" dirty="0" smtClean="0"/>
                        <a:t>rom these four,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Australia witnessed</a:t>
                      </a:r>
                      <a:r>
                        <a:rPr lang="en-US" sz="1800" b="1" baseline="0" dirty="0" smtClean="0"/>
                        <a:t> </a:t>
                      </a:r>
                      <a:r>
                        <a:rPr lang="en-US" sz="1800" dirty="0" smtClean="0"/>
                        <a:t>the most significant fall, </a:t>
                      </a:r>
                      <a:r>
                        <a:rPr lang="en-US" sz="1800" b="1" dirty="0" smtClean="0"/>
                        <a:t>dropping from </a:t>
                      </a:r>
                      <a:r>
                        <a:rPr lang="en-US" sz="1800" dirty="0" smtClean="0"/>
                        <a:t>the highest value in 2010 to the lowest in 2014 (above 0.2). </a:t>
                      </a:r>
                      <a:endParaRPr lang="pt-PT" dirty="0" smtClean="0"/>
                    </a:p>
                  </a:txBody>
                  <a:tcPr/>
                </a:tc>
              </a:tr>
              <a:tr h="446061">
                <a:tc>
                  <a:txBody>
                    <a:bodyPr/>
                    <a:lstStyle/>
                    <a:p>
                      <a:r>
                        <a:rPr lang="en-US" sz="1800" dirty="0" smtClean="0"/>
                        <a:t>China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made its appearance </a:t>
                      </a:r>
                      <a:r>
                        <a:rPr lang="en-US" sz="1800" dirty="0" smtClean="0"/>
                        <a:t>in 2014 and registered the lowest price of all seven countries.</a:t>
                      </a:r>
                      <a:endParaRPr lang="pt-PT" dirty="0" smtClean="0"/>
                    </a:p>
                  </a:txBody>
                  <a:tcPr/>
                </a:tc>
              </a:tr>
            </a:tbl>
          </a:graphicData>
        </a:graphic>
      </p:graphicFrame>
      <p:sp>
        <p:nvSpPr>
          <p:cNvPr id="4" name="Slide Number Placeholder 3"/>
          <p:cNvSpPr>
            <a:spLocks noGrp="1"/>
          </p:cNvSpPr>
          <p:nvPr>
            <p:ph type="sldNum" sz="quarter" idx="12"/>
          </p:nvPr>
        </p:nvSpPr>
        <p:spPr/>
        <p:txBody>
          <a:bodyPr/>
          <a:lstStyle/>
          <a:p>
            <a:fld id="{F9FBFF94-7C60-4F42-9A4A-7BDF341B885F}" type="slidenum">
              <a:rPr lang="pt-PT" smtClean="0"/>
              <a:t>12</a:t>
            </a:fld>
            <a:endParaRPr lang="pt-PT"/>
          </a:p>
        </p:txBody>
      </p:sp>
      <p:sp>
        <p:nvSpPr>
          <p:cNvPr id="6" name="TextBox 5"/>
          <p:cNvSpPr txBox="1"/>
          <p:nvPr/>
        </p:nvSpPr>
        <p:spPr>
          <a:xfrm>
            <a:off x="2392079" y="729570"/>
            <a:ext cx="2664296" cy="646331"/>
          </a:xfrm>
          <a:prstGeom prst="rect">
            <a:avLst/>
          </a:prstGeom>
          <a:solidFill>
            <a:srgbClr val="FFFF00"/>
          </a:solidFill>
        </p:spPr>
        <p:txBody>
          <a:bodyPr wrap="square" rtlCol="0">
            <a:spAutoFit/>
          </a:bodyPr>
          <a:lstStyle/>
          <a:p>
            <a:r>
              <a:rPr lang="pt-PT" dirty="0" smtClean="0"/>
              <a:t>2 </a:t>
            </a:r>
            <a:r>
              <a:rPr lang="pt-PT" dirty="0" err="1" smtClean="0"/>
              <a:t>sentences</a:t>
            </a:r>
            <a:r>
              <a:rPr lang="pt-PT" dirty="0" smtClean="0"/>
              <a:t> </a:t>
            </a:r>
            <a:r>
              <a:rPr lang="pt-PT" dirty="0" err="1" smtClean="0"/>
              <a:t>about</a:t>
            </a:r>
            <a:r>
              <a:rPr lang="pt-PT" dirty="0" smtClean="0"/>
              <a:t> general </a:t>
            </a:r>
            <a:r>
              <a:rPr lang="pt-PT" dirty="0" err="1" smtClean="0"/>
              <a:t>trends</a:t>
            </a:r>
            <a:endParaRPr lang="pt-PT" dirty="0"/>
          </a:p>
        </p:txBody>
      </p:sp>
      <p:sp>
        <p:nvSpPr>
          <p:cNvPr id="8" name="TextBox 7"/>
          <p:cNvSpPr txBox="1"/>
          <p:nvPr/>
        </p:nvSpPr>
        <p:spPr>
          <a:xfrm>
            <a:off x="5724128" y="452571"/>
            <a:ext cx="2664296" cy="923330"/>
          </a:xfrm>
          <a:prstGeom prst="rect">
            <a:avLst/>
          </a:prstGeom>
          <a:solidFill>
            <a:schemeClr val="accent3">
              <a:lumMod val="20000"/>
              <a:lumOff val="80000"/>
            </a:schemeClr>
          </a:solidFill>
        </p:spPr>
        <p:txBody>
          <a:bodyPr wrap="square" rtlCol="0">
            <a:spAutoFit/>
          </a:bodyPr>
          <a:lstStyle/>
          <a:p>
            <a:r>
              <a:rPr lang="pt-PT" dirty="0" smtClean="0"/>
              <a:t>Sets </a:t>
            </a:r>
            <a:r>
              <a:rPr lang="pt-PT" dirty="0" err="1" smtClean="0"/>
              <a:t>up</a:t>
            </a:r>
            <a:r>
              <a:rPr lang="pt-PT" dirty="0" smtClean="0"/>
              <a:t> </a:t>
            </a:r>
            <a:r>
              <a:rPr lang="pt-PT" dirty="0" err="1" smtClean="0"/>
              <a:t>expectation</a:t>
            </a:r>
            <a:r>
              <a:rPr lang="pt-PT" dirty="0" smtClean="0"/>
              <a:t> </a:t>
            </a:r>
            <a:r>
              <a:rPr lang="pt-PT" dirty="0" err="1" smtClean="0"/>
              <a:t>that</a:t>
            </a:r>
            <a:r>
              <a:rPr lang="pt-PT" dirty="0" smtClean="0"/>
              <a:t> </a:t>
            </a:r>
            <a:r>
              <a:rPr lang="pt-PT" dirty="0" err="1" smtClean="0"/>
              <a:t>organisation</a:t>
            </a:r>
            <a:r>
              <a:rPr lang="pt-PT" dirty="0" smtClean="0"/>
              <a:t> </a:t>
            </a:r>
            <a:r>
              <a:rPr lang="pt-PT" dirty="0" err="1" smtClean="0"/>
              <a:t>will</a:t>
            </a:r>
            <a:r>
              <a:rPr lang="pt-PT" dirty="0" smtClean="0"/>
              <a:t> </a:t>
            </a:r>
            <a:r>
              <a:rPr lang="pt-PT" dirty="0" err="1" smtClean="0"/>
              <a:t>be</a:t>
            </a:r>
            <a:r>
              <a:rPr lang="pt-PT" dirty="0" smtClean="0"/>
              <a:t> ‘</a:t>
            </a:r>
            <a:r>
              <a:rPr lang="pt-PT" dirty="0" err="1" smtClean="0"/>
              <a:t>by</a:t>
            </a:r>
            <a:r>
              <a:rPr lang="pt-PT" dirty="0" smtClean="0"/>
              <a:t> country’ (fan </a:t>
            </a:r>
            <a:r>
              <a:rPr lang="pt-PT" dirty="0" err="1" smtClean="0"/>
              <a:t>pattern</a:t>
            </a:r>
            <a:r>
              <a:rPr lang="pt-PT" dirty="0" smtClean="0"/>
              <a:t>)</a:t>
            </a:r>
            <a:endParaRPr lang="pt-PT" dirty="0"/>
          </a:p>
        </p:txBody>
      </p:sp>
      <p:sp>
        <p:nvSpPr>
          <p:cNvPr id="2" name="TextBox 1"/>
          <p:cNvSpPr txBox="1"/>
          <p:nvPr/>
        </p:nvSpPr>
        <p:spPr>
          <a:xfrm>
            <a:off x="4673708" y="1700808"/>
            <a:ext cx="2755985" cy="646331"/>
          </a:xfrm>
          <a:prstGeom prst="rect">
            <a:avLst/>
          </a:prstGeom>
          <a:solidFill>
            <a:srgbClr val="FFFF00"/>
          </a:solidFill>
        </p:spPr>
        <p:txBody>
          <a:bodyPr wrap="square" rtlCol="0">
            <a:spAutoFit/>
          </a:bodyPr>
          <a:lstStyle/>
          <a:p>
            <a:r>
              <a:rPr lang="pt-PT" dirty="0" err="1" smtClean="0"/>
              <a:t>Zig</a:t>
            </a:r>
            <a:r>
              <a:rPr lang="pt-PT" dirty="0" smtClean="0"/>
              <a:t> </a:t>
            </a:r>
            <a:r>
              <a:rPr lang="pt-PT" dirty="0" err="1" smtClean="0"/>
              <a:t>zag</a:t>
            </a:r>
            <a:r>
              <a:rPr lang="pt-PT" dirty="0" smtClean="0"/>
              <a:t> </a:t>
            </a:r>
            <a:r>
              <a:rPr lang="pt-PT" dirty="0" err="1" smtClean="0"/>
              <a:t>thematic</a:t>
            </a:r>
            <a:r>
              <a:rPr lang="pt-PT" dirty="0" smtClean="0"/>
              <a:t> </a:t>
            </a:r>
            <a:r>
              <a:rPr lang="pt-PT" dirty="0" err="1" smtClean="0"/>
              <a:t>progression</a:t>
            </a:r>
            <a:endParaRPr lang="pt-PT" dirty="0"/>
          </a:p>
        </p:txBody>
      </p:sp>
      <p:cxnSp>
        <p:nvCxnSpPr>
          <p:cNvPr id="14" name="Straight Arrow Connector 13"/>
          <p:cNvCxnSpPr/>
          <p:nvPr/>
        </p:nvCxnSpPr>
        <p:spPr>
          <a:xfrm flipH="1">
            <a:off x="2843808" y="1836265"/>
            <a:ext cx="1829900" cy="646331"/>
          </a:xfrm>
          <a:prstGeom prst="straightConnector1">
            <a:avLst/>
          </a:prstGeom>
          <a:ln w="571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310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984930942"/>
              </p:ext>
            </p:extLst>
          </p:nvPr>
        </p:nvGraphicFramePr>
        <p:xfrm>
          <a:off x="179512" y="132614"/>
          <a:ext cx="8784976" cy="6413037"/>
        </p:xfrm>
        <a:graphic>
          <a:graphicData uri="http://schemas.openxmlformats.org/drawingml/2006/table">
            <a:tbl>
              <a:tblPr firstRow="1" bandRow="1">
                <a:tableStyleId>{5C22544A-7EE6-4342-B048-85BDC9FD1C3A}</a:tableStyleId>
              </a:tblPr>
              <a:tblGrid>
                <a:gridCol w="3816424"/>
                <a:gridCol w="4968552"/>
              </a:tblGrid>
              <a:tr h="446061">
                <a:tc>
                  <a:txBody>
                    <a:bodyPr/>
                    <a:lstStyle/>
                    <a:p>
                      <a:r>
                        <a:rPr lang="pt-PT" dirty="0" err="1" smtClean="0"/>
                        <a:t>Theme</a:t>
                      </a:r>
                      <a:endParaRPr lang="pt-PT" dirty="0"/>
                    </a:p>
                  </a:txBody>
                  <a:tcPr/>
                </a:tc>
                <a:tc>
                  <a:txBody>
                    <a:bodyPr/>
                    <a:lstStyle/>
                    <a:p>
                      <a:r>
                        <a:rPr lang="pt-PT" dirty="0" err="1" smtClean="0"/>
                        <a:t>Rheme</a:t>
                      </a:r>
                      <a:endParaRPr lang="pt-PT" dirty="0"/>
                    </a:p>
                  </a:txBody>
                  <a:tcPr/>
                </a:tc>
              </a:tr>
              <a:tr h="769914">
                <a:tc>
                  <a:txBody>
                    <a:bodyPr/>
                    <a:lstStyle/>
                    <a:p>
                      <a:r>
                        <a:rPr lang="en-US" sz="1800" dirty="0" smtClean="0"/>
                        <a:t>The graph </a:t>
                      </a:r>
                      <a:endParaRPr lang="pt-PT" dirty="0"/>
                    </a:p>
                  </a:txBody>
                  <a:tcPr/>
                </a:tc>
                <a:tc>
                  <a:txBody>
                    <a:bodyPr/>
                    <a:lstStyle/>
                    <a:p>
                      <a:r>
                        <a:rPr lang="en-US" sz="1800" dirty="0" smtClean="0"/>
                        <a:t>shows the cost of electricity of residential solar photovoltaic systems by country in 2010 and 2014. </a:t>
                      </a:r>
                      <a:endParaRPr lang="pt-PT" dirty="0"/>
                    </a:p>
                  </a:txBody>
                  <a:tcPr/>
                </a:tc>
              </a:tr>
              <a:tr h="640251">
                <a:tc>
                  <a:txBody>
                    <a:bodyPr/>
                    <a:lstStyle/>
                    <a:p>
                      <a:r>
                        <a:rPr lang="en-US" sz="1800" dirty="0" smtClean="0"/>
                        <a:t>Overall, the cost of electricity of residential solar photovoltaic systems </a:t>
                      </a:r>
                      <a:endParaRPr lang="pt-PT" dirty="0"/>
                    </a:p>
                  </a:txBody>
                  <a:tcPr/>
                </a:tc>
                <a:tc>
                  <a:txBody>
                    <a:bodyPr/>
                    <a:lstStyle/>
                    <a:p>
                      <a:r>
                        <a:rPr lang="en-US" sz="1800" dirty="0" smtClean="0"/>
                        <a:t>shows a decreasing trend. </a:t>
                      </a:r>
                      <a:endParaRPr lang="pt-PT" dirty="0"/>
                    </a:p>
                  </a:txBody>
                  <a:tcPr/>
                </a:tc>
              </a:tr>
              <a:tr h="720080">
                <a:tc>
                  <a:txBody>
                    <a:bodyPr/>
                    <a:lstStyle/>
                    <a:p>
                      <a:r>
                        <a:rPr lang="en-US" sz="1800" dirty="0" smtClean="0"/>
                        <a:t>The significant drop in the USD/kwh in 2014 compared to 2010</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sustained by the improvement in technology for renewable energies. </a:t>
                      </a:r>
                      <a:endParaRPr lang="pt-PT" dirty="0"/>
                    </a:p>
                  </a:txBody>
                  <a:tcPr/>
                </a:tc>
              </a:tr>
              <a:tr h="648072">
                <a:tc>
                  <a:txBody>
                    <a:bodyPr/>
                    <a:lstStyle/>
                    <a:p>
                      <a:r>
                        <a:rPr lang="en-US" sz="1800" dirty="0" smtClean="0"/>
                        <a:t>France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experienced</a:t>
                      </a:r>
                      <a:r>
                        <a:rPr lang="en-US" sz="1800" dirty="0" smtClean="0"/>
                        <a:t> the biggest fall, with a decrease from 0.8 USD/kwh to around 0.4. </a:t>
                      </a:r>
                      <a:endParaRPr lang="pt-PT" dirty="0"/>
                    </a:p>
                  </a:txBody>
                  <a:tcPr/>
                </a:tc>
              </a:tr>
              <a:tr h="446061">
                <a:tc>
                  <a:txBody>
                    <a:bodyPr/>
                    <a:lstStyle/>
                    <a:p>
                      <a:r>
                        <a:rPr lang="en-US" sz="1800" dirty="0" smtClean="0"/>
                        <a:t>Japan</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experienced the second largest drop</a:t>
                      </a:r>
                      <a:r>
                        <a:rPr lang="en-US" sz="1800" dirty="0" smtClean="0"/>
                        <a:t>, with a fall from 0.5 to less than 0.4. </a:t>
                      </a:r>
                      <a:endParaRPr lang="pt-PT" dirty="0" smtClean="0"/>
                    </a:p>
                  </a:txBody>
                  <a:tcPr/>
                </a:tc>
              </a:tr>
              <a:tr h="994099">
                <a:tc>
                  <a:txBody>
                    <a:bodyPr/>
                    <a:lstStyle/>
                    <a:p>
                      <a:r>
                        <a:rPr lang="en-US" sz="1800" dirty="0" smtClean="0"/>
                        <a:t>The other four countries – Australia, US California, US non-California and Germany –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showed little change from </a:t>
                      </a:r>
                      <a:r>
                        <a:rPr lang="en-US" sz="1800" dirty="0" smtClean="0"/>
                        <a:t>2010, with values standing at a little bit less than 0.4. </a:t>
                      </a:r>
                      <a:endParaRPr lang="pt-PT" dirty="0"/>
                    </a:p>
                  </a:txBody>
                  <a:tcPr/>
                </a:tc>
              </a:tr>
              <a:tr h="446061">
                <a:tc>
                  <a:txBody>
                    <a:bodyPr/>
                    <a:lstStyle/>
                    <a:p>
                      <a:r>
                        <a:rPr lang="en-US" sz="1800" b="1" strike="sngStrike" baseline="0" dirty="0" smtClean="0"/>
                        <a:t>And</a:t>
                      </a:r>
                      <a:r>
                        <a:rPr lang="en-US" sz="1800" b="1" dirty="0" smtClean="0"/>
                        <a:t> F</a:t>
                      </a:r>
                      <a:r>
                        <a:rPr lang="en-US" sz="1800" dirty="0" smtClean="0"/>
                        <a:t>rom these four,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Australia witnessed</a:t>
                      </a:r>
                      <a:r>
                        <a:rPr lang="en-US" sz="1800" b="1" baseline="0" dirty="0" smtClean="0"/>
                        <a:t> </a:t>
                      </a:r>
                      <a:r>
                        <a:rPr lang="en-US" sz="1800" dirty="0" smtClean="0"/>
                        <a:t>the most significant fall, </a:t>
                      </a:r>
                      <a:r>
                        <a:rPr lang="en-US" sz="1800" b="1" dirty="0" smtClean="0"/>
                        <a:t>dropping from </a:t>
                      </a:r>
                      <a:r>
                        <a:rPr lang="en-US" sz="1800" dirty="0" smtClean="0"/>
                        <a:t>the highest value in 2010 to the lowest in 2014 (above 0.2). </a:t>
                      </a:r>
                      <a:endParaRPr lang="pt-PT" dirty="0" smtClean="0"/>
                    </a:p>
                  </a:txBody>
                  <a:tcPr/>
                </a:tc>
              </a:tr>
              <a:tr h="446061">
                <a:tc>
                  <a:txBody>
                    <a:bodyPr/>
                    <a:lstStyle/>
                    <a:p>
                      <a:r>
                        <a:rPr lang="en-US" sz="1800" dirty="0" smtClean="0"/>
                        <a:t>China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made its appearance </a:t>
                      </a:r>
                      <a:r>
                        <a:rPr lang="en-US" sz="1800" dirty="0" smtClean="0"/>
                        <a:t>in 2014 and registered the lowest price of all seven countries.</a:t>
                      </a:r>
                      <a:endParaRPr lang="pt-PT" dirty="0" smtClean="0"/>
                    </a:p>
                  </a:txBody>
                  <a:tcPr/>
                </a:tc>
              </a:tr>
            </a:tbl>
          </a:graphicData>
        </a:graphic>
      </p:graphicFrame>
      <p:sp>
        <p:nvSpPr>
          <p:cNvPr id="4" name="Slide Number Placeholder 3"/>
          <p:cNvSpPr>
            <a:spLocks noGrp="1"/>
          </p:cNvSpPr>
          <p:nvPr>
            <p:ph type="sldNum" sz="quarter" idx="12"/>
          </p:nvPr>
        </p:nvSpPr>
        <p:spPr/>
        <p:txBody>
          <a:bodyPr/>
          <a:lstStyle/>
          <a:p>
            <a:fld id="{F9FBFF94-7C60-4F42-9A4A-7BDF341B885F}" type="slidenum">
              <a:rPr lang="pt-PT" smtClean="0"/>
              <a:t>13</a:t>
            </a:fld>
            <a:endParaRPr lang="pt-PT"/>
          </a:p>
        </p:txBody>
      </p:sp>
      <p:sp>
        <p:nvSpPr>
          <p:cNvPr id="6" name="TextBox 5"/>
          <p:cNvSpPr txBox="1"/>
          <p:nvPr/>
        </p:nvSpPr>
        <p:spPr>
          <a:xfrm>
            <a:off x="2392079" y="729570"/>
            <a:ext cx="2664296" cy="646331"/>
          </a:xfrm>
          <a:prstGeom prst="rect">
            <a:avLst/>
          </a:prstGeom>
          <a:solidFill>
            <a:schemeClr val="accent3">
              <a:lumMod val="20000"/>
              <a:lumOff val="80000"/>
            </a:schemeClr>
          </a:solidFill>
        </p:spPr>
        <p:txBody>
          <a:bodyPr wrap="square" rtlCol="0">
            <a:spAutoFit/>
          </a:bodyPr>
          <a:lstStyle/>
          <a:p>
            <a:r>
              <a:rPr lang="pt-PT" dirty="0" smtClean="0"/>
              <a:t>2 </a:t>
            </a:r>
            <a:r>
              <a:rPr lang="pt-PT" dirty="0" err="1" smtClean="0"/>
              <a:t>sentences</a:t>
            </a:r>
            <a:r>
              <a:rPr lang="pt-PT" dirty="0" smtClean="0"/>
              <a:t> </a:t>
            </a:r>
            <a:r>
              <a:rPr lang="pt-PT" dirty="0" err="1" smtClean="0"/>
              <a:t>about</a:t>
            </a:r>
            <a:r>
              <a:rPr lang="pt-PT" dirty="0" smtClean="0"/>
              <a:t> general </a:t>
            </a:r>
            <a:r>
              <a:rPr lang="pt-PT" dirty="0" err="1" smtClean="0"/>
              <a:t>trends</a:t>
            </a:r>
            <a:endParaRPr lang="pt-PT" dirty="0"/>
          </a:p>
        </p:txBody>
      </p:sp>
      <p:sp>
        <p:nvSpPr>
          <p:cNvPr id="7" name="Oval 6"/>
          <p:cNvSpPr/>
          <p:nvPr/>
        </p:nvSpPr>
        <p:spPr>
          <a:xfrm>
            <a:off x="107503" y="4959752"/>
            <a:ext cx="2284576" cy="43204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5724128" y="452571"/>
            <a:ext cx="2664296" cy="923330"/>
          </a:xfrm>
          <a:prstGeom prst="rect">
            <a:avLst/>
          </a:prstGeom>
          <a:solidFill>
            <a:srgbClr val="FFFF00"/>
          </a:solidFill>
        </p:spPr>
        <p:txBody>
          <a:bodyPr wrap="square" rtlCol="0">
            <a:spAutoFit/>
          </a:bodyPr>
          <a:lstStyle/>
          <a:p>
            <a:r>
              <a:rPr lang="pt-PT" dirty="0" smtClean="0"/>
              <a:t>Sets </a:t>
            </a:r>
            <a:r>
              <a:rPr lang="pt-PT" dirty="0" err="1" smtClean="0"/>
              <a:t>up</a:t>
            </a:r>
            <a:r>
              <a:rPr lang="pt-PT" dirty="0" smtClean="0"/>
              <a:t> </a:t>
            </a:r>
            <a:r>
              <a:rPr lang="pt-PT" dirty="0" err="1" smtClean="0"/>
              <a:t>expectation</a:t>
            </a:r>
            <a:r>
              <a:rPr lang="pt-PT" dirty="0" smtClean="0"/>
              <a:t> </a:t>
            </a:r>
            <a:r>
              <a:rPr lang="pt-PT" dirty="0" err="1" smtClean="0"/>
              <a:t>that</a:t>
            </a:r>
            <a:r>
              <a:rPr lang="pt-PT" dirty="0" smtClean="0"/>
              <a:t> </a:t>
            </a:r>
            <a:r>
              <a:rPr lang="pt-PT" dirty="0" err="1" smtClean="0"/>
              <a:t>organisation</a:t>
            </a:r>
            <a:r>
              <a:rPr lang="pt-PT" dirty="0" smtClean="0"/>
              <a:t> </a:t>
            </a:r>
            <a:r>
              <a:rPr lang="pt-PT" dirty="0" err="1" smtClean="0"/>
              <a:t>will</a:t>
            </a:r>
            <a:r>
              <a:rPr lang="pt-PT" dirty="0" smtClean="0"/>
              <a:t> </a:t>
            </a:r>
            <a:r>
              <a:rPr lang="pt-PT" dirty="0" err="1" smtClean="0"/>
              <a:t>be</a:t>
            </a:r>
            <a:r>
              <a:rPr lang="pt-PT" dirty="0" smtClean="0"/>
              <a:t> ‘</a:t>
            </a:r>
            <a:r>
              <a:rPr lang="pt-PT" dirty="0" err="1" smtClean="0"/>
              <a:t>by</a:t>
            </a:r>
            <a:r>
              <a:rPr lang="pt-PT" dirty="0" smtClean="0"/>
              <a:t> country’ (fan </a:t>
            </a:r>
            <a:r>
              <a:rPr lang="pt-PT" dirty="0" err="1" smtClean="0"/>
              <a:t>pattern</a:t>
            </a:r>
            <a:r>
              <a:rPr lang="pt-PT" dirty="0" smtClean="0"/>
              <a:t>)</a:t>
            </a:r>
            <a:endParaRPr lang="pt-PT" dirty="0"/>
          </a:p>
        </p:txBody>
      </p:sp>
      <p:sp>
        <p:nvSpPr>
          <p:cNvPr id="2" name="TextBox 1"/>
          <p:cNvSpPr txBox="1"/>
          <p:nvPr/>
        </p:nvSpPr>
        <p:spPr>
          <a:xfrm>
            <a:off x="4673708" y="1700808"/>
            <a:ext cx="2755985" cy="646331"/>
          </a:xfrm>
          <a:prstGeom prst="rect">
            <a:avLst/>
          </a:prstGeom>
          <a:solidFill>
            <a:schemeClr val="accent3">
              <a:lumMod val="20000"/>
              <a:lumOff val="80000"/>
            </a:schemeClr>
          </a:solidFill>
        </p:spPr>
        <p:txBody>
          <a:bodyPr wrap="square" rtlCol="0">
            <a:spAutoFit/>
          </a:bodyPr>
          <a:lstStyle/>
          <a:p>
            <a:r>
              <a:rPr lang="pt-PT" dirty="0" err="1" smtClean="0"/>
              <a:t>Zig</a:t>
            </a:r>
            <a:r>
              <a:rPr lang="pt-PT" dirty="0" smtClean="0"/>
              <a:t> </a:t>
            </a:r>
            <a:r>
              <a:rPr lang="pt-PT" dirty="0" err="1" smtClean="0"/>
              <a:t>zag</a:t>
            </a:r>
            <a:r>
              <a:rPr lang="pt-PT" dirty="0" smtClean="0"/>
              <a:t> </a:t>
            </a:r>
            <a:r>
              <a:rPr lang="pt-PT" dirty="0" err="1" smtClean="0"/>
              <a:t>thematic</a:t>
            </a:r>
            <a:r>
              <a:rPr lang="pt-PT" dirty="0" smtClean="0"/>
              <a:t> </a:t>
            </a:r>
            <a:r>
              <a:rPr lang="pt-PT" dirty="0" err="1" smtClean="0"/>
              <a:t>progression</a:t>
            </a:r>
            <a:endParaRPr lang="pt-PT" dirty="0"/>
          </a:p>
        </p:txBody>
      </p:sp>
      <p:sp>
        <p:nvSpPr>
          <p:cNvPr id="10" name="Oval 9"/>
          <p:cNvSpPr/>
          <p:nvPr/>
        </p:nvSpPr>
        <p:spPr>
          <a:xfrm>
            <a:off x="107504" y="2636912"/>
            <a:ext cx="1152128" cy="43204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1259632" y="3429000"/>
            <a:ext cx="2755985" cy="369332"/>
          </a:xfrm>
          <a:prstGeom prst="rect">
            <a:avLst/>
          </a:prstGeom>
          <a:solidFill>
            <a:srgbClr val="FFFF00"/>
          </a:solidFill>
        </p:spPr>
        <p:txBody>
          <a:bodyPr wrap="square" rtlCol="0">
            <a:spAutoFit/>
          </a:bodyPr>
          <a:lstStyle/>
          <a:p>
            <a:r>
              <a:rPr lang="pt-PT" dirty="0" err="1" smtClean="0"/>
              <a:t>Fulfills</a:t>
            </a:r>
            <a:r>
              <a:rPr lang="pt-PT" dirty="0" smtClean="0"/>
              <a:t> fan </a:t>
            </a:r>
            <a:r>
              <a:rPr lang="pt-PT" dirty="0" err="1" smtClean="0"/>
              <a:t>pattern</a:t>
            </a:r>
            <a:endParaRPr lang="pt-PT" dirty="0"/>
          </a:p>
        </p:txBody>
      </p:sp>
      <p:cxnSp>
        <p:nvCxnSpPr>
          <p:cNvPr id="14" name="Straight Arrow Connector 13"/>
          <p:cNvCxnSpPr/>
          <p:nvPr/>
        </p:nvCxnSpPr>
        <p:spPr>
          <a:xfrm flipH="1">
            <a:off x="2843808" y="1836265"/>
            <a:ext cx="1829900" cy="646331"/>
          </a:xfrm>
          <a:prstGeom prst="straightConnector1">
            <a:avLst/>
          </a:prstGeom>
          <a:ln w="5715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483768" y="1375901"/>
            <a:ext cx="4104456" cy="15490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249791" y="1375901"/>
            <a:ext cx="5338433" cy="2237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2483768" y="1375901"/>
            <a:ext cx="4104456" cy="27011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2637624" y="1375901"/>
            <a:ext cx="3950600" cy="3799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2483768" y="1375901"/>
            <a:ext cx="4104456" cy="48614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279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112065146"/>
              </p:ext>
            </p:extLst>
          </p:nvPr>
        </p:nvGraphicFramePr>
        <p:xfrm>
          <a:off x="179512" y="132614"/>
          <a:ext cx="8784976" cy="6413037"/>
        </p:xfrm>
        <a:graphic>
          <a:graphicData uri="http://schemas.openxmlformats.org/drawingml/2006/table">
            <a:tbl>
              <a:tblPr firstRow="1" bandRow="1">
                <a:tableStyleId>{5C22544A-7EE6-4342-B048-85BDC9FD1C3A}</a:tableStyleId>
              </a:tblPr>
              <a:tblGrid>
                <a:gridCol w="3816424"/>
                <a:gridCol w="4968552"/>
              </a:tblGrid>
              <a:tr h="446061">
                <a:tc>
                  <a:txBody>
                    <a:bodyPr/>
                    <a:lstStyle/>
                    <a:p>
                      <a:r>
                        <a:rPr lang="pt-PT" dirty="0" err="1" smtClean="0"/>
                        <a:t>Theme</a:t>
                      </a:r>
                      <a:endParaRPr lang="pt-PT" dirty="0"/>
                    </a:p>
                  </a:txBody>
                  <a:tcPr/>
                </a:tc>
                <a:tc>
                  <a:txBody>
                    <a:bodyPr/>
                    <a:lstStyle/>
                    <a:p>
                      <a:r>
                        <a:rPr lang="pt-PT" dirty="0" err="1" smtClean="0"/>
                        <a:t>Rheme</a:t>
                      </a:r>
                      <a:endParaRPr lang="pt-PT" dirty="0"/>
                    </a:p>
                  </a:txBody>
                  <a:tcPr/>
                </a:tc>
              </a:tr>
              <a:tr h="769914">
                <a:tc>
                  <a:txBody>
                    <a:bodyPr/>
                    <a:lstStyle/>
                    <a:p>
                      <a:r>
                        <a:rPr lang="en-US" sz="1800" dirty="0" smtClean="0"/>
                        <a:t>The graph </a:t>
                      </a:r>
                      <a:endParaRPr lang="pt-PT" dirty="0"/>
                    </a:p>
                  </a:txBody>
                  <a:tcPr/>
                </a:tc>
                <a:tc>
                  <a:txBody>
                    <a:bodyPr/>
                    <a:lstStyle/>
                    <a:p>
                      <a:r>
                        <a:rPr lang="en-US" sz="1800" dirty="0" smtClean="0"/>
                        <a:t>shows the cost of electricity of residential solar photovoltaic systems by country in 2010 and 2014. </a:t>
                      </a:r>
                      <a:endParaRPr lang="pt-PT" dirty="0"/>
                    </a:p>
                  </a:txBody>
                  <a:tcPr/>
                </a:tc>
              </a:tr>
              <a:tr h="640251">
                <a:tc>
                  <a:txBody>
                    <a:bodyPr/>
                    <a:lstStyle/>
                    <a:p>
                      <a:r>
                        <a:rPr lang="en-US" sz="1800" dirty="0" smtClean="0"/>
                        <a:t>Overall, the cost of electricity of residential solar photovoltaic systems </a:t>
                      </a:r>
                      <a:endParaRPr lang="pt-PT" dirty="0"/>
                    </a:p>
                  </a:txBody>
                  <a:tcPr/>
                </a:tc>
                <a:tc>
                  <a:txBody>
                    <a:bodyPr/>
                    <a:lstStyle/>
                    <a:p>
                      <a:r>
                        <a:rPr lang="en-US" sz="1800" dirty="0" smtClean="0"/>
                        <a:t>shows a decreasing trend. </a:t>
                      </a:r>
                      <a:endParaRPr lang="pt-PT" dirty="0"/>
                    </a:p>
                  </a:txBody>
                  <a:tcPr/>
                </a:tc>
              </a:tr>
              <a:tr h="720080">
                <a:tc>
                  <a:txBody>
                    <a:bodyPr/>
                    <a:lstStyle/>
                    <a:p>
                      <a:r>
                        <a:rPr lang="en-US" sz="1800" dirty="0" smtClean="0"/>
                        <a:t>The significant drop in the USD/kwh in 2014 compared to 2010</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sustained by the improvement in technology for renewable energies. </a:t>
                      </a:r>
                      <a:endParaRPr lang="pt-PT" dirty="0"/>
                    </a:p>
                  </a:txBody>
                  <a:tcPr/>
                </a:tc>
              </a:tr>
              <a:tr h="648072">
                <a:tc>
                  <a:txBody>
                    <a:bodyPr/>
                    <a:lstStyle/>
                    <a:p>
                      <a:r>
                        <a:rPr lang="en-US" sz="1800" dirty="0" smtClean="0"/>
                        <a:t>France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experienced</a:t>
                      </a:r>
                      <a:r>
                        <a:rPr lang="en-US" sz="1800" dirty="0" smtClean="0"/>
                        <a:t> the biggest fall, with a decrease from 0.8 USD/kwh to around 0.4. </a:t>
                      </a:r>
                      <a:endParaRPr lang="pt-PT" dirty="0"/>
                    </a:p>
                  </a:txBody>
                  <a:tcPr/>
                </a:tc>
              </a:tr>
              <a:tr h="446061">
                <a:tc>
                  <a:txBody>
                    <a:bodyPr/>
                    <a:lstStyle/>
                    <a:p>
                      <a:r>
                        <a:rPr lang="en-US" sz="1800" dirty="0" smtClean="0"/>
                        <a:t>Japan</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experienced the second largest drop</a:t>
                      </a:r>
                      <a:r>
                        <a:rPr lang="en-US" sz="1800" dirty="0" smtClean="0"/>
                        <a:t>, with a fall from 0.5 to less than 0.4. </a:t>
                      </a:r>
                      <a:endParaRPr lang="pt-PT" dirty="0" smtClean="0"/>
                    </a:p>
                  </a:txBody>
                  <a:tcPr/>
                </a:tc>
              </a:tr>
              <a:tr h="994099">
                <a:tc>
                  <a:txBody>
                    <a:bodyPr/>
                    <a:lstStyle/>
                    <a:p>
                      <a:r>
                        <a:rPr lang="en-US" sz="1800" dirty="0" smtClean="0"/>
                        <a:t>The other four countries – Australia, US California, US non-California and Germany –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showed little change from </a:t>
                      </a:r>
                      <a:r>
                        <a:rPr lang="en-US" sz="1800" dirty="0" smtClean="0"/>
                        <a:t>2010, with values standing at a little bit less than 0.4. </a:t>
                      </a:r>
                      <a:endParaRPr lang="pt-PT" dirty="0"/>
                    </a:p>
                  </a:txBody>
                  <a:tcPr/>
                </a:tc>
              </a:tr>
              <a:tr h="446061">
                <a:tc>
                  <a:txBody>
                    <a:bodyPr/>
                    <a:lstStyle/>
                    <a:p>
                      <a:r>
                        <a:rPr lang="en-US" sz="1800" b="1" strike="sngStrike" baseline="0" dirty="0" smtClean="0"/>
                        <a:t>And</a:t>
                      </a:r>
                      <a:r>
                        <a:rPr lang="en-US" sz="1800" b="1" dirty="0" smtClean="0"/>
                        <a:t> F</a:t>
                      </a:r>
                      <a:r>
                        <a:rPr lang="en-US" sz="1800" dirty="0" smtClean="0"/>
                        <a:t>rom these four,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Australia witnessed</a:t>
                      </a:r>
                      <a:r>
                        <a:rPr lang="en-US" sz="1800" b="1" baseline="0" dirty="0" smtClean="0"/>
                        <a:t> </a:t>
                      </a:r>
                      <a:r>
                        <a:rPr lang="en-US" sz="1800" dirty="0" smtClean="0"/>
                        <a:t>the most significant fall, </a:t>
                      </a:r>
                      <a:r>
                        <a:rPr lang="en-US" sz="1800" b="1" dirty="0" smtClean="0"/>
                        <a:t>dropping from </a:t>
                      </a:r>
                      <a:r>
                        <a:rPr lang="en-US" sz="1800" dirty="0" smtClean="0"/>
                        <a:t>the highest value in 2010 to the lowest in 2014 (above 0.2). </a:t>
                      </a:r>
                      <a:endParaRPr lang="pt-PT" dirty="0" smtClean="0"/>
                    </a:p>
                  </a:txBody>
                  <a:tcPr/>
                </a:tc>
              </a:tr>
              <a:tr h="446061">
                <a:tc>
                  <a:txBody>
                    <a:bodyPr/>
                    <a:lstStyle/>
                    <a:p>
                      <a:r>
                        <a:rPr lang="en-US" sz="1800" b="1" dirty="0" smtClean="0"/>
                        <a:t>In 2014</a:t>
                      </a:r>
                      <a:endParaRPr lang="pt-PT"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China made its appearance </a:t>
                      </a:r>
                      <a:r>
                        <a:rPr lang="en-US" sz="1800" dirty="0" smtClean="0"/>
                        <a:t>and registered the lowest price of all seven countries.</a:t>
                      </a:r>
                      <a:endParaRPr lang="pt-PT" dirty="0" smtClean="0"/>
                    </a:p>
                  </a:txBody>
                  <a:tcPr/>
                </a:tc>
              </a:tr>
            </a:tbl>
          </a:graphicData>
        </a:graphic>
      </p:graphicFrame>
      <p:sp>
        <p:nvSpPr>
          <p:cNvPr id="4" name="Slide Number Placeholder 3"/>
          <p:cNvSpPr>
            <a:spLocks noGrp="1"/>
          </p:cNvSpPr>
          <p:nvPr>
            <p:ph type="sldNum" sz="quarter" idx="12"/>
          </p:nvPr>
        </p:nvSpPr>
        <p:spPr/>
        <p:txBody>
          <a:bodyPr/>
          <a:lstStyle/>
          <a:p>
            <a:fld id="{F9FBFF94-7C60-4F42-9A4A-7BDF341B885F}" type="slidenum">
              <a:rPr lang="pt-PT" smtClean="0"/>
              <a:t>14</a:t>
            </a:fld>
            <a:endParaRPr lang="pt-PT"/>
          </a:p>
        </p:txBody>
      </p:sp>
      <p:sp>
        <p:nvSpPr>
          <p:cNvPr id="10" name="Oval 9"/>
          <p:cNvSpPr/>
          <p:nvPr/>
        </p:nvSpPr>
        <p:spPr>
          <a:xfrm>
            <a:off x="107504" y="5877272"/>
            <a:ext cx="1152128" cy="43204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TextBox 10"/>
          <p:cNvSpPr txBox="1"/>
          <p:nvPr/>
        </p:nvSpPr>
        <p:spPr>
          <a:xfrm>
            <a:off x="1014086" y="5228593"/>
            <a:ext cx="2755985" cy="646331"/>
          </a:xfrm>
          <a:prstGeom prst="rect">
            <a:avLst/>
          </a:prstGeom>
          <a:solidFill>
            <a:srgbClr val="FFFF00"/>
          </a:solidFill>
        </p:spPr>
        <p:txBody>
          <a:bodyPr wrap="square" rtlCol="0">
            <a:spAutoFit/>
          </a:bodyPr>
          <a:lstStyle/>
          <a:p>
            <a:r>
              <a:rPr lang="pt-PT" dirty="0" err="1" smtClean="0"/>
              <a:t>Prep</a:t>
            </a:r>
            <a:r>
              <a:rPr lang="pt-PT" dirty="0" smtClean="0"/>
              <a:t>. </a:t>
            </a:r>
            <a:r>
              <a:rPr lang="pt-PT" dirty="0" err="1" smtClean="0"/>
              <a:t>Phrase</a:t>
            </a:r>
            <a:r>
              <a:rPr lang="pt-PT" dirty="0" smtClean="0"/>
              <a:t> </a:t>
            </a:r>
            <a:r>
              <a:rPr lang="pt-PT" dirty="0" err="1" smtClean="0"/>
              <a:t>marks</a:t>
            </a:r>
            <a:r>
              <a:rPr lang="pt-PT" dirty="0" smtClean="0"/>
              <a:t> </a:t>
            </a:r>
            <a:r>
              <a:rPr lang="pt-PT" dirty="0" err="1" smtClean="0"/>
              <a:t>change</a:t>
            </a:r>
            <a:r>
              <a:rPr lang="pt-PT" dirty="0" smtClean="0"/>
              <a:t> in </a:t>
            </a:r>
            <a:r>
              <a:rPr lang="pt-PT" dirty="0" err="1" smtClean="0"/>
              <a:t>point</a:t>
            </a:r>
            <a:r>
              <a:rPr lang="pt-PT" dirty="0" smtClean="0"/>
              <a:t> </a:t>
            </a:r>
            <a:r>
              <a:rPr lang="pt-PT" dirty="0" err="1" smtClean="0"/>
              <a:t>of</a:t>
            </a:r>
            <a:r>
              <a:rPr lang="pt-PT" dirty="0" smtClean="0"/>
              <a:t> </a:t>
            </a:r>
            <a:r>
              <a:rPr lang="pt-PT" dirty="0" err="1" smtClean="0"/>
              <a:t>departure</a:t>
            </a:r>
            <a:endParaRPr lang="pt-PT" dirty="0"/>
          </a:p>
        </p:txBody>
      </p:sp>
      <p:cxnSp>
        <p:nvCxnSpPr>
          <p:cNvPr id="14" name="Straight Arrow Connector 13"/>
          <p:cNvCxnSpPr/>
          <p:nvPr/>
        </p:nvCxnSpPr>
        <p:spPr>
          <a:xfrm flipH="1">
            <a:off x="2843808" y="1836265"/>
            <a:ext cx="1829900" cy="646331"/>
          </a:xfrm>
          <a:prstGeom prst="straightConnector1">
            <a:avLst/>
          </a:prstGeom>
          <a:ln w="57150">
            <a:solidFill>
              <a:schemeClr val="accent3">
                <a:lumMod val="20000"/>
                <a:lumOff val="8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2987824" y="1052735"/>
            <a:ext cx="3528392" cy="1944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987824" y="1052735"/>
            <a:ext cx="3528392" cy="25922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491880" y="1052735"/>
            <a:ext cx="3024337" cy="30963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3491880" y="1052735"/>
            <a:ext cx="3024336" cy="40324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3413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000" dirty="0" smtClean="0"/>
              <a:t>Ex. 4.4 a.</a:t>
            </a:r>
            <a:endParaRPr lang="pt-PT" sz="2000" dirty="0"/>
          </a:p>
        </p:txBody>
      </p:sp>
      <p:sp>
        <p:nvSpPr>
          <p:cNvPr id="3" name="Content Placeholder 2"/>
          <p:cNvSpPr>
            <a:spLocks noGrp="1"/>
          </p:cNvSpPr>
          <p:nvPr>
            <p:ph idx="1"/>
          </p:nvPr>
        </p:nvSpPr>
        <p:spPr/>
        <p:txBody>
          <a:bodyPr>
            <a:normAutofit fontScale="92500" lnSpcReduction="10000"/>
          </a:bodyPr>
          <a:lstStyle/>
          <a:p>
            <a:pPr marL="0" lvl="0" indent="0">
              <a:buNone/>
            </a:pPr>
            <a:r>
              <a:rPr lang="en-GB" dirty="0"/>
              <a:t>The use of modern technology can reduce work time. Information can be processed with great speed and computers can process more information than humans. In addition, troublesome and complicated work is made easy by computers. Email also allows us to communicate easily with others in different countries. Moreover, CAT scans help doctors to gather and analyse images of a patient’s tissue structure. This image can make operations easier</a:t>
            </a:r>
            <a:r>
              <a:rPr lang="en-GB" dirty="0" smtClean="0"/>
              <a:t>.</a:t>
            </a:r>
            <a:endParaRPr lang="pt-PT" dirty="0"/>
          </a:p>
        </p:txBody>
      </p:sp>
      <p:sp>
        <p:nvSpPr>
          <p:cNvPr id="4" name="Slide Number Placeholder 3"/>
          <p:cNvSpPr>
            <a:spLocks noGrp="1"/>
          </p:cNvSpPr>
          <p:nvPr>
            <p:ph type="sldNum" sz="quarter" idx="12"/>
          </p:nvPr>
        </p:nvSpPr>
        <p:spPr/>
        <p:txBody>
          <a:bodyPr/>
          <a:lstStyle/>
          <a:p>
            <a:fld id="{F9FBFF94-7C60-4F42-9A4A-7BDF341B885F}" type="slidenum">
              <a:rPr lang="pt-PT" smtClean="0"/>
              <a:t>2</a:t>
            </a:fld>
            <a:endParaRPr lang="pt-PT"/>
          </a:p>
        </p:txBody>
      </p:sp>
    </p:spTree>
    <p:extLst>
      <p:ext uri="{BB962C8B-B14F-4D97-AF65-F5344CB8AC3E}">
        <p14:creationId xmlns:p14="http://schemas.microsoft.com/office/powerpoint/2010/main" val="4120932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a:bodyPr>
          <a:lstStyle/>
          <a:p>
            <a:pPr marL="0" lvl="0" indent="0">
              <a:buNone/>
            </a:pPr>
            <a:endParaRPr lang="pt-PT" dirty="0"/>
          </a:p>
        </p:txBody>
      </p:sp>
      <p:graphicFrame>
        <p:nvGraphicFramePr>
          <p:cNvPr id="4" name="Table 3"/>
          <p:cNvGraphicFramePr>
            <a:graphicFrameLocks noGrp="1"/>
          </p:cNvGraphicFramePr>
          <p:nvPr>
            <p:extLst>
              <p:ext uri="{D42A27DB-BD31-4B8C-83A1-F6EECF244321}">
                <p14:modId xmlns:p14="http://schemas.microsoft.com/office/powerpoint/2010/main" val="1169184317"/>
              </p:ext>
            </p:extLst>
          </p:nvPr>
        </p:nvGraphicFramePr>
        <p:xfrm>
          <a:off x="467544" y="620688"/>
          <a:ext cx="8280920" cy="5468112"/>
        </p:xfrm>
        <a:graphic>
          <a:graphicData uri="http://schemas.openxmlformats.org/drawingml/2006/table">
            <a:tbl>
              <a:tblPr firstRow="1" firstCol="1" bandRow="1">
                <a:tableStyleId>{5C22544A-7EE6-4342-B048-85BDC9FD1C3A}</a:tableStyleId>
              </a:tblPr>
              <a:tblGrid>
                <a:gridCol w="2713977"/>
                <a:gridCol w="5566943"/>
              </a:tblGrid>
              <a:tr h="0">
                <a:tc>
                  <a:txBody>
                    <a:bodyPr/>
                    <a:lstStyle/>
                    <a:p>
                      <a:pPr algn="just">
                        <a:lnSpc>
                          <a:spcPct val="115000"/>
                        </a:lnSpc>
                        <a:spcAft>
                          <a:spcPts val="0"/>
                        </a:spcAft>
                      </a:pPr>
                      <a:r>
                        <a:rPr lang="en-GB" sz="2400" dirty="0">
                          <a:effectLst/>
                        </a:rPr>
                        <a:t>The use of modern technology</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a:effectLst/>
                        </a:rPr>
                        <a:t>can reduce work time.</a:t>
                      </a:r>
                      <a:endParaRPr lang="pt-PT" sz="2400">
                        <a:effectLst/>
                        <a:latin typeface="Calibri"/>
                        <a:ea typeface="Calibri"/>
                        <a:cs typeface="Times New Roman"/>
                      </a:endParaRPr>
                    </a:p>
                  </a:txBody>
                  <a:tcPr marL="68580" marR="68580" marT="0" marB="0"/>
                </a:tc>
              </a:tr>
              <a:tr h="0">
                <a:tc>
                  <a:txBody>
                    <a:bodyPr/>
                    <a:lstStyle/>
                    <a:p>
                      <a:pPr algn="just">
                        <a:lnSpc>
                          <a:spcPct val="115000"/>
                        </a:lnSpc>
                        <a:spcAft>
                          <a:spcPts val="0"/>
                        </a:spcAft>
                        <a:tabLst>
                          <a:tab pos="1146810" algn="ctr"/>
                        </a:tabLst>
                      </a:pPr>
                      <a:r>
                        <a:rPr lang="en-GB" sz="2400">
                          <a:effectLst/>
                        </a:rPr>
                        <a:t>Information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a:effectLst/>
                        </a:rPr>
                        <a:t>can be processed with great speed</a:t>
                      </a:r>
                      <a:endParaRPr lang="pt-PT" sz="2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a:effectLst/>
                        </a:rPr>
                        <a:t>and computers</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process more information than humans.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In addition, troublesome and complicated work</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a:effectLst/>
                        </a:rPr>
                        <a:t>is made easy by computers.</a:t>
                      </a:r>
                      <a:endParaRPr lang="pt-PT" sz="2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Email</a:t>
                      </a:r>
                      <a:endParaRPr lang="pt-PT" sz="2400">
                        <a:effectLst/>
                      </a:endParaRPr>
                    </a:p>
                    <a:p>
                      <a:pPr algn="just">
                        <a:lnSpc>
                          <a:spcPct val="115000"/>
                        </a:lnSpc>
                        <a:spcAft>
                          <a:spcPts val="0"/>
                        </a:spcAft>
                      </a:pPr>
                      <a:r>
                        <a:rPr lang="en-GB" sz="2400">
                          <a:effectLst/>
                        </a:rPr>
                        <a:t>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also allows us to communicate easily with others in different countries.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Moreover, CAT scans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help doctors to gather and analyse images of a patient’s tissue structure.</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This image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make operations easier.</a:t>
                      </a:r>
                      <a:endParaRPr lang="pt-PT" sz="24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3702790" y="2132856"/>
            <a:ext cx="2376264" cy="1200329"/>
          </a:xfrm>
          <a:prstGeom prst="rect">
            <a:avLst/>
          </a:prstGeom>
          <a:solidFill>
            <a:srgbClr val="FFFF00"/>
          </a:solidFill>
        </p:spPr>
        <p:txBody>
          <a:bodyPr wrap="square" rtlCol="0">
            <a:spAutoFit/>
          </a:bodyPr>
          <a:lstStyle/>
          <a:p>
            <a:r>
              <a:rPr lang="pt-PT" sz="2400" b="1" dirty="0" smtClean="0"/>
              <a:t>No </a:t>
            </a:r>
            <a:r>
              <a:rPr lang="pt-PT" sz="2400" b="1" dirty="0" err="1" smtClean="0"/>
              <a:t>coherent</a:t>
            </a:r>
            <a:r>
              <a:rPr lang="pt-PT" sz="2400" b="1" dirty="0" smtClean="0"/>
              <a:t> </a:t>
            </a:r>
            <a:r>
              <a:rPr lang="pt-PT" sz="2400" b="1" dirty="0" err="1" smtClean="0"/>
              <a:t>thematic</a:t>
            </a:r>
            <a:r>
              <a:rPr lang="pt-PT" sz="2400" b="1" dirty="0" smtClean="0"/>
              <a:t> </a:t>
            </a:r>
            <a:r>
              <a:rPr lang="pt-PT" sz="2400" b="1" dirty="0" err="1" smtClean="0"/>
              <a:t>progression</a:t>
            </a:r>
            <a:endParaRPr lang="pt-PT" sz="2400" b="1" dirty="0"/>
          </a:p>
        </p:txBody>
      </p:sp>
      <p:sp>
        <p:nvSpPr>
          <p:cNvPr id="6" name="Slide Number Placeholder 5"/>
          <p:cNvSpPr>
            <a:spLocks noGrp="1"/>
          </p:cNvSpPr>
          <p:nvPr>
            <p:ph type="sldNum" sz="quarter" idx="12"/>
          </p:nvPr>
        </p:nvSpPr>
        <p:spPr/>
        <p:txBody>
          <a:bodyPr/>
          <a:lstStyle/>
          <a:p>
            <a:fld id="{F9FBFF94-7C60-4F42-9A4A-7BDF341B885F}" type="slidenum">
              <a:rPr lang="pt-PT" smtClean="0"/>
              <a:t>3</a:t>
            </a:fld>
            <a:endParaRPr lang="pt-PT"/>
          </a:p>
        </p:txBody>
      </p:sp>
    </p:spTree>
    <p:extLst>
      <p:ext uri="{BB962C8B-B14F-4D97-AF65-F5344CB8AC3E}">
        <p14:creationId xmlns:p14="http://schemas.microsoft.com/office/powerpoint/2010/main" val="50821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a:bodyPr>
          <a:lstStyle/>
          <a:p>
            <a:pPr marL="0" lvl="0" indent="0">
              <a:buNone/>
            </a:pPr>
            <a:endParaRPr lang="pt-PT" dirty="0"/>
          </a:p>
        </p:txBody>
      </p:sp>
      <p:graphicFrame>
        <p:nvGraphicFramePr>
          <p:cNvPr id="4" name="Table 3"/>
          <p:cNvGraphicFramePr>
            <a:graphicFrameLocks noGrp="1"/>
          </p:cNvGraphicFramePr>
          <p:nvPr>
            <p:extLst>
              <p:ext uri="{D42A27DB-BD31-4B8C-83A1-F6EECF244321}">
                <p14:modId xmlns:p14="http://schemas.microsoft.com/office/powerpoint/2010/main" val="2313565160"/>
              </p:ext>
            </p:extLst>
          </p:nvPr>
        </p:nvGraphicFramePr>
        <p:xfrm>
          <a:off x="467544" y="620688"/>
          <a:ext cx="8280920" cy="5468112"/>
        </p:xfrm>
        <a:graphic>
          <a:graphicData uri="http://schemas.openxmlformats.org/drawingml/2006/table">
            <a:tbl>
              <a:tblPr firstRow="1" firstCol="1" bandRow="1">
                <a:tableStyleId>{5C22544A-7EE6-4342-B048-85BDC9FD1C3A}</a:tableStyleId>
              </a:tblPr>
              <a:tblGrid>
                <a:gridCol w="2713977"/>
                <a:gridCol w="5566943"/>
              </a:tblGrid>
              <a:tr h="0">
                <a:tc>
                  <a:txBody>
                    <a:bodyPr/>
                    <a:lstStyle/>
                    <a:p>
                      <a:pPr algn="just">
                        <a:lnSpc>
                          <a:spcPct val="115000"/>
                        </a:lnSpc>
                        <a:spcAft>
                          <a:spcPts val="0"/>
                        </a:spcAft>
                      </a:pPr>
                      <a:r>
                        <a:rPr lang="en-GB" sz="2400" dirty="0">
                          <a:effectLst/>
                        </a:rPr>
                        <a:t>The use of modern technology</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a:effectLst/>
                        </a:rPr>
                        <a:t>can reduce work time.</a:t>
                      </a:r>
                      <a:endParaRPr lang="pt-PT" sz="2400">
                        <a:effectLst/>
                        <a:latin typeface="Calibri"/>
                        <a:ea typeface="Calibri"/>
                        <a:cs typeface="Times New Roman"/>
                      </a:endParaRPr>
                    </a:p>
                  </a:txBody>
                  <a:tcPr marL="68580" marR="68580" marT="0" marB="0"/>
                </a:tc>
              </a:tr>
              <a:tr h="0">
                <a:tc>
                  <a:txBody>
                    <a:bodyPr/>
                    <a:lstStyle/>
                    <a:p>
                      <a:pPr algn="just">
                        <a:lnSpc>
                          <a:spcPct val="115000"/>
                        </a:lnSpc>
                        <a:spcAft>
                          <a:spcPts val="0"/>
                        </a:spcAft>
                        <a:tabLst>
                          <a:tab pos="1146810" algn="ctr"/>
                        </a:tabLst>
                      </a:pPr>
                      <a:r>
                        <a:rPr lang="en-GB" sz="2400">
                          <a:effectLst/>
                        </a:rPr>
                        <a:t>Information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a:effectLst/>
                        </a:rPr>
                        <a:t>can be processed with great speed</a:t>
                      </a:r>
                      <a:endParaRPr lang="pt-PT" sz="2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a:solidFill>
                            <a:schemeClr val="bg1"/>
                          </a:solidFill>
                          <a:effectLst/>
                        </a:rPr>
                        <a:t>and </a:t>
                      </a:r>
                      <a:r>
                        <a:rPr lang="en-GB" sz="2400" dirty="0">
                          <a:effectLst/>
                        </a:rPr>
                        <a:t>computers</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process more information than humans.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a:solidFill>
                            <a:srgbClr val="C00000"/>
                          </a:solidFill>
                          <a:effectLst/>
                        </a:rPr>
                        <a:t>In addition,</a:t>
                      </a:r>
                      <a:r>
                        <a:rPr lang="en-GB" sz="2400" dirty="0">
                          <a:solidFill>
                            <a:srgbClr val="FF0000"/>
                          </a:solidFill>
                          <a:effectLst/>
                        </a:rPr>
                        <a:t> </a:t>
                      </a:r>
                      <a:r>
                        <a:rPr lang="en-GB" sz="2400" dirty="0">
                          <a:effectLst/>
                        </a:rPr>
                        <a:t>troublesome and complicated work</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a:effectLst/>
                        </a:rPr>
                        <a:t>is made easy by computers.</a:t>
                      </a:r>
                      <a:endParaRPr lang="pt-PT" sz="240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Email</a:t>
                      </a:r>
                      <a:endParaRPr lang="pt-PT" sz="2400">
                        <a:effectLst/>
                      </a:endParaRPr>
                    </a:p>
                    <a:p>
                      <a:pPr algn="just">
                        <a:lnSpc>
                          <a:spcPct val="115000"/>
                        </a:lnSpc>
                        <a:spcAft>
                          <a:spcPts val="0"/>
                        </a:spcAft>
                      </a:pPr>
                      <a:r>
                        <a:rPr lang="en-GB" sz="2400">
                          <a:effectLst/>
                        </a:rPr>
                        <a:t>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b="1" dirty="0">
                          <a:solidFill>
                            <a:srgbClr val="C00000"/>
                          </a:solidFill>
                          <a:effectLst/>
                        </a:rPr>
                        <a:t>also</a:t>
                      </a:r>
                      <a:r>
                        <a:rPr lang="en-GB" sz="2400" dirty="0">
                          <a:solidFill>
                            <a:srgbClr val="C00000"/>
                          </a:solidFill>
                          <a:effectLst/>
                        </a:rPr>
                        <a:t> </a:t>
                      </a:r>
                      <a:r>
                        <a:rPr lang="en-GB" sz="2400" dirty="0">
                          <a:effectLst/>
                        </a:rPr>
                        <a:t>allows us to communicate easily with others in different countries.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a:solidFill>
                            <a:srgbClr val="C00000"/>
                          </a:solidFill>
                          <a:effectLst/>
                        </a:rPr>
                        <a:t>Moreover,</a:t>
                      </a:r>
                      <a:r>
                        <a:rPr lang="en-GB" sz="2400" dirty="0">
                          <a:effectLst/>
                        </a:rPr>
                        <a:t> CAT scans </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help doctors to gather and analyse images of a patient’s tissue structure.</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a:effectLst/>
                        </a:rPr>
                        <a:t>This image </a:t>
                      </a:r>
                      <a:endParaRPr lang="pt-PT" sz="240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make operations easier.</a:t>
                      </a:r>
                      <a:endParaRPr lang="pt-PT" sz="24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3702790" y="2132856"/>
            <a:ext cx="2376264" cy="1569660"/>
          </a:xfrm>
          <a:prstGeom prst="rect">
            <a:avLst/>
          </a:prstGeom>
          <a:solidFill>
            <a:srgbClr val="FFFF00"/>
          </a:solidFill>
        </p:spPr>
        <p:txBody>
          <a:bodyPr wrap="square" rtlCol="0">
            <a:spAutoFit/>
          </a:bodyPr>
          <a:lstStyle/>
          <a:p>
            <a:r>
              <a:rPr lang="pt-PT" sz="2400" b="1" dirty="0" err="1" smtClean="0"/>
              <a:t>Awkward</a:t>
            </a:r>
            <a:r>
              <a:rPr lang="pt-PT" sz="2400" b="1" dirty="0" smtClean="0"/>
              <a:t> use </a:t>
            </a:r>
            <a:r>
              <a:rPr lang="pt-PT" sz="2400" b="1" dirty="0" err="1" smtClean="0"/>
              <a:t>of</a:t>
            </a:r>
            <a:r>
              <a:rPr lang="pt-PT" sz="2400" b="1" dirty="0" smtClean="0"/>
              <a:t> </a:t>
            </a:r>
            <a:r>
              <a:rPr lang="pt-PT" sz="2400" b="1" dirty="0" err="1" smtClean="0"/>
              <a:t>conjunctions</a:t>
            </a:r>
            <a:r>
              <a:rPr lang="pt-PT" sz="2400" b="1" dirty="0" smtClean="0"/>
              <a:t>; some </a:t>
            </a:r>
            <a:r>
              <a:rPr lang="pt-PT" sz="2400" b="1" dirty="0" err="1" smtClean="0"/>
              <a:t>relations</a:t>
            </a:r>
            <a:r>
              <a:rPr lang="pt-PT" sz="2400" b="1" dirty="0" smtClean="0"/>
              <a:t> </a:t>
            </a:r>
            <a:r>
              <a:rPr lang="pt-PT" sz="2400" b="1" dirty="0" err="1" smtClean="0"/>
              <a:t>not</a:t>
            </a:r>
            <a:r>
              <a:rPr lang="pt-PT" sz="2400" b="1" dirty="0" smtClean="0"/>
              <a:t> </a:t>
            </a:r>
            <a:r>
              <a:rPr lang="pt-PT" sz="2400" b="1" dirty="0" err="1" smtClean="0"/>
              <a:t>signalled</a:t>
            </a:r>
            <a:endParaRPr lang="pt-PT" sz="2400" b="1" dirty="0"/>
          </a:p>
        </p:txBody>
      </p:sp>
      <p:sp>
        <p:nvSpPr>
          <p:cNvPr id="6" name="Slide Number Placeholder 5"/>
          <p:cNvSpPr>
            <a:spLocks noGrp="1"/>
          </p:cNvSpPr>
          <p:nvPr>
            <p:ph type="sldNum" sz="quarter" idx="12"/>
          </p:nvPr>
        </p:nvSpPr>
        <p:spPr/>
        <p:txBody>
          <a:bodyPr/>
          <a:lstStyle/>
          <a:p>
            <a:fld id="{F9FBFF94-7C60-4F42-9A4A-7BDF341B885F}" type="slidenum">
              <a:rPr lang="pt-PT" smtClean="0"/>
              <a:t>4</a:t>
            </a:fld>
            <a:endParaRPr lang="pt-PT"/>
          </a:p>
        </p:txBody>
      </p:sp>
    </p:spTree>
    <p:extLst>
      <p:ext uri="{BB962C8B-B14F-4D97-AF65-F5344CB8AC3E}">
        <p14:creationId xmlns:p14="http://schemas.microsoft.com/office/powerpoint/2010/main" val="345176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lnSpcReduction="10000"/>
          </a:bodyPr>
          <a:lstStyle/>
          <a:p>
            <a:pPr marL="0" lvl="0" indent="0">
              <a:buNone/>
            </a:pPr>
            <a:r>
              <a:rPr lang="en-GB" dirty="0"/>
              <a:t>The use of modern technology can reduce work </a:t>
            </a:r>
            <a:r>
              <a:rPr lang="en-GB" dirty="0" smtClean="0"/>
              <a:t>time. </a:t>
            </a:r>
            <a:r>
              <a:rPr lang="en-GB" dirty="0" smtClean="0">
                <a:solidFill>
                  <a:srgbClr val="FF0000"/>
                </a:solidFill>
              </a:rPr>
              <a:t>Computers </a:t>
            </a:r>
            <a:r>
              <a:rPr lang="en-GB" dirty="0" smtClean="0">
                <a:solidFill>
                  <a:srgbClr val="00B050"/>
                </a:solidFill>
              </a:rPr>
              <a:t>can process information </a:t>
            </a:r>
            <a:r>
              <a:rPr lang="en-GB" dirty="0" smtClean="0"/>
              <a:t>with </a:t>
            </a:r>
            <a:r>
              <a:rPr lang="en-GB" dirty="0"/>
              <a:t>great speed </a:t>
            </a:r>
            <a:r>
              <a:rPr lang="en-GB" dirty="0">
                <a:solidFill>
                  <a:srgbClr val="FF0000"/>
                </a:solidFill>
              </a:rPr>
              <a:t>and </a:t>
            </a:r>
            <a:r>
              <a:rPr lang="en-GB" dirty="0" smtClean="0">
                <a:solidFill>
                  <a:srgbClr val="FF0000"/>
                </a:solidFill>
              </a:rPr>
              <a:t>they </a:t>
            </a:r>
            <a:r>
              <a:rPr lang="en-GB" dirty="0" smtClean="0"/>
              <a:t>can </a:t>
            </a:r>
            <a:r>
              <a:rPr lang="en-GB" dirty="0"/>
              <a:t>process more information than humans. </a:t>
            </a:r>
            <a:r>
              <a:rPr lang="en-GB" dirty="0">
                <a:solidFill>
                  <a:srgbClr val="FF0000"/>
                </a:solidFill>
              </a:rPr>
              <a:t>In addition, </a:t>
            </a:r>
            <a:r>
              <a:rPr lang="en-GB" dirty="0" smtClean="0">
                <a:solidFill>
                  <a:srgbClr val="FF0000"/>
                </a:solidFill>
              </a:rPr>
              <a:t>they </a:t>
            </a:r>
            <a:r>
              <a:rPr lang="en-GB" dirty="0" smtClean="0">
                <a:solidFill>
                  <a:srgbClr val="00B050"/>
                </a:solidFill>
              </a:rPr>
              <a:t>make</a:t>
            </a:r>
            <a:r>
              <a:rPr lang="en-GB" dirty="0" smtClean="0">
                <a:solidFill>
                  <a:srgbClr val="FF0000"/>
                </a:solidFill>
              </a:rPr>
              <a:t> </a:t>
            </a:r>
            <a:r>
              <a:rPr lang="en-GB" dirty="0" smtClean="0">
                <a:solidFill>
                  <a:srgbClr val="00B050"/>
                </a:solidFill>
              </a:rPr>
              <a:t>troublesome </a:t>
            </a:r>
            <a:r>
              <a:rPr lang="en-GB" dirty="0">
                <a:solidFill>
                  <a:srgbClr val="00B050"/>
                </a:solidFill>
              </a:rPr>
              <a:t>and complicated work</a:t>
            </a:r>
            <a:r>
              <a:rPr lang="en-GB" dirty="0">
                <a:solidFill>
                  <a:srgbClr val="FF0000"/>
                </a:solidFill>
              </a:rPr>
              <a:t> </a:t>
            </a:r>
            <a:r>
              <a:rPr lang="en-GB" dirty="0" smtClean="0"/>
              <a:t>easy. Email, </a:t>
            </a:r>
            <a:r>
              <a:rPr lang="en-GB" b="1" dirty="0" smtClean="0">
                <a:solidFill>
                  <a:srgbClr val="00B050"/>
                </a:solidFill>
              </a:rPr>
              <a:t>for example</a:t>
            </a:r>
            <a:r>
              <a:rPr lang="en-GB" dirty="0" smtClean="0"/>
              <a:t>,</a:t>
            </a:r>
            <a:r>
              <a:rPr lang="en-GB" dirty="0" smtClean="0">
                <a:solidFill>
                  <a:srgbClr val="00B050"/>
                </a:solidFill>
              </a:rPr>
              <a:t> </a:t>
            </a:r>
            <a:r>
              <a:rPr lang="en-GB" dirty="0"/>
              <a:t>allows us to communicate easily with others in different </a:t>
            </a:r>
            <a:r>
              <a:rPr lang="en-GB" dirty="0" smtClean="0"/>
              <a:t>countries, </a:t>
            </a:r>
            <a:r>
              <a:rPr lang="en-GB" b="1" dirty="0" smtClean="0">
                <a:solidFill>
                  <a:srgbClr val="00B050"/>
                </a:solidFill>
              </a:rPr>
              <a:t>and </a:t>
            </a:r>
            <a:r>
              <a:rPr lang="en-GB" dirty="0" smtClean="0"/>
              <a:t>CAT </a:t>
            </a:r>
            <a:r>
              <a:rPr lang="en-GB" dirty="0"/>
              <a:t>scans help doctors to gather and analyse images of a patient’s tissue structure. </a:t>
            </a:r>
            <a:r>
              <a:rPr lang="en-GB" b="1" dirty="0" smtClean="0">
                <a:solidFill>
                  <a:srgbClr val="00B050"/>
                </a:solidFill>
              </a:rPr>
              <a:t>These images </a:t>
            </a:r>
            <a:r>
              <a:rPr lang="en-GB" dirty="0"/>
              <a:t>can make operations easier</a:t>
            </a:r>
            <a:r>
              <a:rPr lang="en-GB" dirty="0" smtClean="0"/>
              <a:t>.</a:t>
            </a:r>
            <a:endParaRPr lang="pt-PT" dirty="0"/>
          </a:p>
        </p:txBody>
      </p:sp>
      <p:sp>
        <p:nvSpPr>
          <p:cNvPr id="4" name="Slide Number Placeholder 3"/>
          <p:cNvSpPr>
            <a:spLocks noGrp="1"/>
          </p:cNvSpPr>
          <p:nvPr>
            <p:ph type="sldNum" sz="quarter" idx="12"/>
          </p:nvPr>
        </p:nvSpPr>
        <p:spPr/>
        <p:txBody>
          <a:bodyPr/>
          <a:lstStyle/>
          <a:p>
            <a:fld id="{F9FBFF94-7C60-4F42-9A4A-7BDF341B885F}" type="slidenum">
              <a:rPr lang="pt-PT" smtClean="0"/>
              <a:t>5</a:t>
            </a:fld>
            <a:endParaRPr lang="pt-PT"/>
          </a:p>
        </p:txBody>
      </p:sp>
    </p:spTree>
    <p:extLst>
      <p:ext uri="{BB962C8B-B14F-4D97-AF65-F5344CB8AC3E}">
        <p14:creationId xmlns:p14="http://schemas.microsoft.com/office/powerpoint/2010/main" val="1451913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3" name="Content Placeholder 2"/>
          <p:cNvSpPr>
            <a:spLocks noGrp="1"/>
          </p:cNvSpPr>
          <p:nvPr>
            <p:ph idx="1"/>
          </p:nvPr>
        </p:nvSpPr>
        <p:spPr/>
        <p:txBody>
          <a:bodyPr>
            <a:normAutofit/>
          </a:bodyPr>
          <a:lstStyle/>
          <a:p>
            <a:pPr marL="0" lvl="0" indent="0">
              <a:buNone/>
            </a:pPr>
            <a:endParaRPr lang="pt-PT" dirty="0"/>
          </a:p>
        </p:txBody>
      </p:sp>
      <p:graphicFrame>
        <p:nvGraphicFramePr>
          <p:cNvPr id="4" name="Table 3"/>
          <p:cNvGraphicFramePr>
            <a:graphicFrameLocks noGrp="1"/>
          </p:cNvGraphicFramePr>
          <p:nvPr>
            <p:extLst>
              <p:ext uri="{D42A27DB-BD31-4B8C-83A1-F6EECF244321}">
                <p14:modId xmlns:p14="http://schemas.microsoft.com/office/powerpoint/2010/main" val="3013767357"/>
              </p:ext>
            </p:extLst>
          </p:nvPr>
        </p:nvGraphicFramePr>
        <p:xfrm>
          <a:off x="467544" y="620688"/>
          <a:ext cx="8280920" cy="5468112"/>
        </p:xfrm>
        <a:graphic>
          <a:graphicData uri="http://schemas.openxmlformats.org/drawingml/2006/table">
            <a:tbl>
              <a:tblPr firstRow="1" firstCol="1" bandRow="1">
                <a:tableStyleId>{5C22544A-7EE6-4342-B048-85BDC9FD1C3A}</a:tableStyleId>
              </a:tblPr>
              <a:tblGrid>
                <a:gridCol w="2713977"/>
                <a:gridCol w="5566943"/>
              </a:tblGrid>
              <a:tr h="0">
                <a:tc>
                  <a:txBody>
                    <a:bodyPr/>
                    <a:lstStyle/>
                    <a:p>
                      <a:pPr algn="just">
                        <a:lnSpc>
                          <a:spcPct val="115000"/>
                        </a:lnSpc>
                        <a:spcAft>
                          <a:spcPts val="0"/>
                        </a:spcAft>
                      </a:pPr>
                      <a:r>
                        <a:rPr lang="en-GB" sz="2400" dirty="0">
                          <a:effectLst/>
                        </a:rPr>
                        <a:t>The use of modern technology</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reduce work time.</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tabLst>
                          <a:tab pos="1146810" algn="ctr"/>
                        </a:tabLst>
                      </a:pPr>
                      <a:r>
                        <a:rPr lang="en-GB" sz="2400" dirty="0" smtClean="0">
                          <a:effectLst/>
                        </a:rPr>
                        <a:t>Computers </a:t>
                      </a:r>
                      <a:r>
                        <a:rPr lang="en-GB" sz="2400" dirty="0">
                          <a:effectLst/>
                        </a:rPr>
                        <a:t>	</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a:t>
                      </a:r>
                      <a:r>
                        <a:rPr lang="en-GB" sz="2400" dirty="0" smtClean="0">
                          <a:effectLst/>
                        </a:rPr>
                        <a:t>process information </a:t>
                      </a:r>
                      <a:r>
                        <a:rPr lang="en-GB" sz="2400" dirty="0">
                          <a:effectLst/>
                        </a:rPr>
                        <a:t>with great </a:t>
                      </a:r>
                      <a:r>
                        <a:rPr lang="en-GB" sz="2400" dirty="0" smtClean="0">
                          <a:effectLst/>
                        </a:rPr>
                        <a:t>speed,</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a:effectLst/>
                        </a:rPr>
                        <a:t>and </a:t>
                      </a:r>
                      <a:r>
                        <a:rPr lang="en-GB" sz="2400" dirty="0" smtClean="0">
                          <a:effectLst/>
                        </a:rPr>
                        <a:t>they</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process more information than humans.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a:effectLst/>
                        </a:rPr>
                        <a:t>In addition, </a:t>
                      </a:r>
                      <a:r>
                        <a:rPr lang="en-GB" sz="2400" dirty="0" smtClean="0">
                          <a:effectLst/>
                        </a:rPr>
                        <a:t>they</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smtClean="0">
                          <a:effectLst/>
                        </a:rPr>
                        <a:t>make troublesome and difficult work easy.</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smtClean="0">
                          <a:effectLst/>
                        </a:rPr>
                        <a:t>Email,</a:t>
                      </a:r>
                      <a:endParaRPr lang="pt-PT" sz="2400" dirty="0">
                        <a:effectLst/>
                      </a:endParaRPr>
                    </a:p>
                    <a:p>
                      <a:pPr algn="just">
                        <a:lnSpc>
                          <a:spcPct val="115000"/>
                        </a:lnSpc>
                        <a:spcAft>
                          <a:spcPts val="0"/>
                        </a:spcAft>
                      </a:pPr>
                      <a:r>
                        <a:rPr lang="en-GB" sz="2400" dirty="0">
                          <a:effectLst/>
                        </a:rPr>
                        <a:t> </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b="1" dirty="0" smtClean="0">
                          <a:solidFill>
                            <a:srgbClr val="C00000"/>
                          </a:solidFill>
                          <a:effectLst/>
                        </a:rPr>
                        <a:t>for example, </a:t>
                      </a:r>
                      <a:r>
                        <a:rPr lang="en-GB" sz="2400" dirty="0" smtClean="0">
                          <a:effectLst/>
                        </a:rPr>
                        <a:t>allows </a:t>
                      </a:r>
                      <a:r>
                        <a:rPr lang="en-GB" sz="2400" dirty="0">
                          <a:effectLst/>
                        </a:rPr>
                        <a:t>us to communicate easily with others in different </a:t>
                      </a:r>
                      <a:r>
                        <a:rPr lang="en-GB" sz="2400" dirty="0" smtClean="0">
                          <a:effectLst/>
                        </a:rPr>
                        <a:t>countries, </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smtClean="0">
                          <a:effectLst/>
                        </a:rPr>
                        <a:t>and, </a:t>
                      </a:r>
                      <a:r>
                        <a:rPr lang="en-GB" sz="2400" dirty="0">
                          <a:effectLst/>
                        </a:rPr>
                        <a:t>CAT scans </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help doctors to gather and analyse images of a patient’s tissue structure.</a:t>
                      </a:r>
                      <a:endParaRPr lang="pt-PT" sz="2400" dirty="0">
                        <a:effectLst/>
                        <a:latin typeface="Calibri"/>
                        <a:ea typeface="Calibri"/>
                        <a:cs typeface="Times New Roman"/>
                      </a:endParaRPr>
                    </a:p>
                  </a:txBody>
                  <a:tcPr marL="68580" marR="68580" marT="0" marB="0"/>
                </a:tc>
              </a:tr>
              <a:tr h="0">
                <a:tc>
                  <a:txBody>
                    <a:bodyPr/>
                    <a:lstStyle/>
                    <a:p>
                      <a:pPr algn="just">
                        <a:lnSpc>
                          <a:spcPct val="115000"/>
                        </a:lnSpc>
                        <a:spcAft>
                          <a:spcPts val="0"/>
                        </a:spcAft>
                      </a:pPr>
                      <a:r>
                        <a:rPr lang="en-GB" sz="2400" dirty="0" smtClean="0">
                          <a:effectLst/>
                        </a:rPr>
                        <a:t>These images </a:t>
                      </a:r>
                      <a:endParaRPr lang="pt-PT" sz="2400" dirty="0">
                        <a:effectLst/>
                        <a:latin typeface="Calibri"/>
                        <a:ea typeface="Calibri"/>
                        <a:cs typeface="Times New Roman"/>
                      </a:endParaRPr>
                    </a:p>
                  </a:txBody>
                  <a:tcPr marL="68580" marR="68580" marT="0" marB="0"/>
                </a:tc>
                <a:tc>
                  <a:txBody>
                    <a:bodyPr/>
                    <a:lstStyle/>
                    <a:p>
                      <a:pPr marL="457200" algn="just">
                        <a:lnSpc>
                          <a:spcPct val="115000"/>
                        </a:lnSpc>
                        <a:spcAft>
                          <a:spcPts val="0"/>
                        </a:spcAft>
                      </a:pPr>
                      <a:r>
                        <a:rPr lang="en-GB" sz="2400" dirty="0">
                          <a:effectLst/>
                        </a:rPr>
                        <a:t>can make operations easier.</a:t>
                      </a:r>
                      <a:endParaRPr lang="pt-PT" sz="2400" dirty="0">
                        <a:effectLst/>
                        <a:latin typeface="Calibri"/>
                        <a:ea typeface="Calibri"/>
                        <a:cs typeface="Times New Roman"/>
                      </a:endParaRPr>
                    </a:p>
                  </a:txBody>
                  <a:tcPr marL="68580" marR="68580" marT="0" marB="0"/>
                </a:tc>
              </a:tr>
            </a:tbl>
          </a:graphicData>
        </a:graphic>
      </p:graphicFrame>
      <p:sp>
        <p:nvSpPr>
          <p:cNvPr id="5" name="TextBox 4"/>
          <p:cNvSpPr txBox="1"/>
          <p:nvPr/>
        </p:nvSpPr>
        <p:spPr>
          <a:xfrm>
            <a:off x="2411760" y="2165955"/>
            <a:ext cx="2376264" cy="830997"/>
          </a:xfrm>
          <a:prstGeom prst="rect">
            <a:avLst/>
          </a:prstGeom>
          <a:solidFill>
            <a:srgbClr val="FFFF00"/>
          </a:solidFill>
        </p:spPr>
        <p:txBody>
          <a:bodyPr wrap="square" rtlCol="0">
            <a:spAutoFit/>
          </a:bodyPr>
          <a:lstStyle/>
          <a:p>
            <a:r>
              <a:rPr lang="pt-PT" sz="2400" b="1" dirty="0" err="1" smtClean="0"/>
              <a:t>Parallel</a:t>
            </a:r>
            <a:r>
              <a:rPr lang="pt-PT" sz="2400" b="1" dirty="0" smtClean="0"/>
              <a:t> </a:t>
            </a:r>
            <a:r>
              <a:rPr lang="pt-PT" sz="2400" b="1" dirty="0" err="1" smtClean="0"/>
              <a:t>thematic</a:t>
            </a:r>
            <a:r>
              <a:rPr lang="pt-PT" sz="2400" b="1" dirty="0" smtClean="0"/>
              <a:t> </a:t>
            </a:r>
            <a:r>
              <a:rPr lang="pt-PT" sz="2400" b="1" dirty="0" err="1" smtClean="0"/>
              <a:t>progression</a:t>
            </a:r>
            <a:endParaRPr lang="pt-PT" sz="2400" b="1" dirty="0"/>
          </a:p>
        </p:txBody>
      </p:sp>
      <p:sp>
        <p:nvSpPr>
          <p:cNvPr id="6" name="TextBox 5"/>
          <p:cNvSpPr txBox="1"/>
          <p:nvPr/>
        </p:nvSpPr>
        <p:spPr>
          <a:xfrm>
            <a:off x="3995936" y="3140968"/>
            <a:ext cx="2376264" cy="830997"/>
          </a:xfrm>
          <a:prstGeom prst="rect">
            <a:avLst/>
          </a:prstGeom>
          <a:solidFill>
            <a:srgbClr val="FFFF00"/>
          </a:solidFill>
        </p:spPr>
        <p:txBody>
          <a:bodyPr wrap="square" rtlCol="0">
            <a:spAutoFit/>
          </a:bodyPr>
          <a:lstStyle/>
          <a:p>
            <a:r>
              <a:rPr lang="pt-PT" sz="2400" b="1" dirty="0" err="1" smtClean="0"/>
              <a:t>Linking</a:t>
            </a:r>
            <a:r>
              <a:rPr lang="pt-PT" sz="2400" b="1" dirty="0" smtClean="0"/>
              <a:t> </a:t>
            </a:r>
            <a:r>
              <a:rPr lang="pt-PT" sz="2400" b="1" dirty="0" err="1" smtClean="0"/>
              <a:t>is</a:t>
            </a:r>
            <a:r>
              <a:rPr lang="pt-PT" sz="2400" b="1" dirty="0" smtClean="0"/>
              <a:t> </a:t>
            </a:r>
            <a:r>
              <a:rPr lang="pt-PT" sz="2400" b="1" dirty="0" err="1" smtClean="0"/>
              <a:t>less</a:t>
            </a:r>
            <a:r>
              <a:rPr lang="pt-PT" sz="2400" b="1" dirty="0" smtClean="0"/>
              <a:t> </a:t>
            </a:r>
            <a:r>
              <a:rPr lang="pt-PT" sz="2400" b="1" dirty="0" err="1" smtClean="0"/>
              <a:t>heavy</a:t>
            </a:r>
            <a:endParaRPr lang="pt-PT" sz="2400" b="1" dirty="0"/>
          </a:p>
        </p:txBody>
      </p:sp>
      <p:sp>
        <p:nvSpPr>
          <p:cNvPr id="7" name="Slide Number Placeholder 6"/>
          <p:cNvSpPr>
            <a:spLocks noGrp="1"/>
          </p:cNvSpPr>
          <p:nvPr>
            <p:ph type="sldNum" sz="quarter" idx="12"/>
          </p:nvPr>
        </p:nvSpPr>
        <p:spPr/>
        <p:txBody>
          <a:bodyPr/>
          <a:lstStyle/>
          <a:p>
            <a:fld id="{F9FBFF94-7C60-4F42-9A4A-7BDF341B885F}" type="slidenum">
              <a:rPr lang="pt-PT" smtClean="0"/>
              <a:t>6</a:t>
            </a:fld>
            <a:endParaRPr lang="pt-PT"/>
          </a:p>
        </p:txBody>
      </p:sp>
      <p:sp>
        <p:nvSpPr>
          <p:cNvPr id="8" name="TextBox 7"/>
          <p:cNvSpPr txBox="1"/>
          <p:nvPr/>
        </p:nvSpPr>
        <p:spPr>
          <a:xfrm>
            <a:off x="5740718" y="4196987"/>
            <a:ext cx="2448272" cy="1200329"/>
          </a:xfrm>
          <a:prstGeom prst="rect">
            <a:avLst/>
          </a:prstGeom>
          <a:solidFill>
            <a:srgbClr val="FFFF00"/>
          </a:solidFill>
        </p:spPr>
        <p:txBody>
          <a:bodyPr wrap="square" rtlCol="0">
            <a:spAutoFit/>
          </a:bodyPr>
          <a:lstStyle/>
          <a:p>
            <a:r>
              <a:rPr lang="pt-PT" sz="2400" b="1" dirty="0" smtClean="0"/>
              <a:t>Logical </a:t>
            </a:r>
            <a:r>
              <a:rPr lang="pt-PT" sz="2400" b="1" dirty="0" err="1" smtClean="0"/>
              <a:t>relation</a:t>
            </a:r>
            <a:r>
              <a:rPr lang="pt-PT" sz="2400" b="1" dirty="0" smtClean="0"/>
              <a:t> </a:t>
            </a:r>
            <a:r>
              <a:rPr lang="pt-PT" sz="2400" b="1" dirty="0" err="1" smtClean="0"/>
              <a:t>of</a:t>
            </a:r>
            <a:r>
              <a:rPr lang="pt-PT" sz="2400" b="1" dirty="0" smtClean="0"/>
              <a:t> </a:t>
            </a:r>
            <a:r>
              <a:rPr lang="pt-PT" sz="2400" b="1" dirty="0" err="1" smtClean="0"/>
              <a:t>example</a:t>
            </a:r>
            <a:r>
              <a:rPr lang="pt-PT" sz="2400" b="1" dirty="0" smtClean="0"/>
              <a:t> </a:t>
            </a:r>
            <a:r>
              <a:rPr lang="pt-PT" sz="2400" b="1" dirty="0" err="1" smtClean="0"/>
              <a:t>clearly</a:t>
            </a:r>
            <a:r>
              <a:rPr lang="pt-PT" sz="2400" b="1" dirty="0" smtClean="0"/>
              <a:t> </a:t>
            </a:r>
            <a:r>
              <a:rPr lang="pt-PT" sz="2400" b="1" dirty="0" err="1" smtClean="0"/>
              <a:t>signalled</a:t>
            </a:r>
            <a:endParaRPr lang="pt-PT" sz="2400" b="1" dirty="0"/>
          </a:p>
        </p:txBody>
      </p:sp>
      <p:sp>
        <p:nvSpPr>
          <p:cNvPr id="9" name="Oval 8"/>
          <p:cNvSpPr/>
          <p:nvPr/>
        </p:nvSpPr>
        <p:spPr>
          <a:xfrm>
            <a:off x="395536" y="3140968"/>
            <a:ext cx="1656184" cy="57606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0" name="Oval 9"/>
          <p:cNvSpPr/>
          <p:nvPr/>
        </p:nvSpPr>
        <p:spPr>
          <a:xfrm>
            <a:off x="467544" y="4797152"/>
            <a:ext cx="756084" cy="57606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Oval 10"/>
          <p:cNvSpPr/>
          <p:nvPr/>
        </p:nvSpPr>
        <p:spPr>
          <a:xfrm>
            <a:off x="364316" y="2293421"/>
            <a:ext cx="756084" cy="57606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TextBox 11"/>
          <p:cNvSpPr txBox="1"/>
          <p:nvPr/>
        </p:nvSpPr>
        <p:spPr>
          <a:xfrm>
            <a:off x="1835696" y="4381652"/>
            <a:ext cx="2448272" cy="830997"/>
          </a:xfrm>
          <a:prstGeom prst="rect">
            <a:avLst/>
          </a:prstGeom>
          <a:solidFill>
            <a:srgbClr val="FFFF00"/>
          </a:solidFill>
        </p:spPr>
        <p:txBody>
          <a:bodyPr wrap="square" rtlCol="0">
            <a:spAutoFit/>
          </a:bodyPr>
          <a:lstStyle/>
          <a:p>
            <a:r>
              <a:rPr lang="pt-PT" sz="2400" b="1" dirty="0" err="1" smtClean="0"/>
              <a:t>Zig-zag</a:t>
            </a:r>
            <a:r>
              <a:rPr lang="pt-PT" sz="2400" b="1" dirty="0" smtClean="0"/>
              <a:t> </a:t>
            </a:r>
            <a:r>
              <a:rPr lang="pt-PT" sz="2400" b="1" dirty="0" err="1" smtClean="0"/>
              <a:t>pattern</a:t>
            </a:r>
            <a:r>
              <a:rPr lang="pt-PT" sz="2400" b="1" dirty="0" smtClean="0"/>
              <a:t> </a:t>
            </a:r>
            <a:r>
              <a:rPr lang="pt-PT" sz="2400" b="1" dirty="0" err="1" smtClean="0"/>
              <a:t>with</a:t>
            </a:r>
            <a:r>
              <a:rPr lang="pt-PT" sz="2400" b="1" dirty="0" smtClean="0"/>
              <a:t> </a:t>
            </a:r>
            <a:r>
              <a:rPr lang="pt-PT" sz="2400" b="1" dirty="0" err="1" smtClean="0"/>
              <a:t>reference</a:t>
            </a:r>
            <a:endParaRPr lang="pt-PT" sz="2400" b="1" dirty="0"/>
          </a:p>
        </p:txBody>
      </p:sp>
      <p:sp>
        <p:nvSpPr>
          <p:cNvPr id="13" name="Oval 12"/>
          <p:cNvSpPr/>
          <p:nvPr/>
        </p:nvSpPr>
        <p:spPr>
          <a:xfrm>
            <a:off x="3583748" y="5251865"/>
            <a:ext cx="1096353" cy="504056"/>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PT"/>
          </a:p>
        </p:txBody>
      </p:sp>
      <p:cxnSp>
        <p:nvCxnSpPr>
          <p:cNvPr id="15" name="Straight Arrow Connector 14"/>
          <p:cNvCxnSpPr/>
          <p:nvPr/>
        </p:nvCxnSpPr>
        <p:spPr>
          <a:xfrm flipH="1">
            <a:off x="2411760" y="5589240"/>
            <a:ext cx="1188132" cy="360040"/>
          </a:xfrm>
          <a:prstGeom prst="straightConnector1">
            <a:avLst/>
          </a:prstGeom>
          <a:ln w="57150">
            <a:solidFill>
              <a:schemeClr val="accent3"/>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35192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sz="2000" dirty="0" smtClean="0"/>
              <a:t>Ex. 4.4 b.</a:t>
            </a:r>
            <a:endParaRPr lang="pt-PT" sz="2000" dirty="0"/>
          </a:p>
        </p:txBody>
      </p:sp>
      <p:sp>
        <p:nvSpPr>
          <p:cNvPr id="3" name="Content Placeholder 2"/>
          <p:cNvSpPr>
            <a:spLocks noGrp="1"/>
          </p:cNvSpPr>
          <p:nvPr>
            <p:ph idx="1"/>
          </p:nvPr>
        </p:nvSpPr>
        <p:spPr>
          <a:xfrm>
            <a:off x="457200" y="1196752"/>
            <a:ext cx="8229600" cy="5328592"/>
          </a:xfrm>
        </p:spPr>
        <p:txBody>
          <a:bodyPr>
            <a:noAutofit/>
          </a:bodyPr>
          <a:lstStyle/>
          <a:p>
            <a:pPr marL="0" indent="0">
              <a:buNone/>
            </a:pPr>
            <a:r>
              <a:rPr lang="en-US" sz="2400" dirty="0"/>
              <a:t>The graph shows the cost of electricity of residential solar photovoltaic systems by country in 2010 and 2014. Overall, the cost of electricity of residential solar photovoltaic systems shows a decreasing trend. There was a significant drop in the USD/kwh in 2014 compared to 2010, sustained by the improvement in technology for renewable energies. In France was the biggest fall, with a decrease from 0.8 USD/kwh to around 0.4. In second place is Japan with a fall from 0.5 to less than 0.4. The other four countries – Australia, US California, US non-California and Germany – were almost at the same level in 2010, with values standing at a little bit less than 0.4. And from these four, the most significant fall was Australia, having the highest value in 2010 to the lowest in 2014 (above 0.2). China turned up in 2014 and registered the lowest price of all seven countries.</a:t>
            </a:r>
            <a:endParaRPr lang="pt-PT" sz="2400" dirty="0"/>
          </a:p>
        </p:txBody>
      </p:sp>
      <p:sp>
        <p:nvSpPr>
          <p:cNvPr id="4" name="Slide Number Placeholder 3"/>
          <p:cNvSpPr>
            <a:spLocks noGrp="1"/>
          </p:cNvSpPr>
          <p:nvPr>
            <p:ph type="sldNum" sz="quarter" idx="12"/>
          </p:nvPr>
        </p:nvSpPr>
        <p:spPr/>
        <p:txBody>
          <a:bodyPr/>
          <a:lstStyle/>
          <a:p>
            <a:fld id="{F9FBFF94-7C60-4F42-9A4A-7BDF341B885F}" type="slidenum">
              <a:rPr lang="pt-PT" smtClean="0"/>
              <a:t>7</a:t>
            </a:fld>
            <a:endParaRPr lang="pt-PT"/>
          </a:p>
        </p:txBody>
      </p:sp>
    </p:spTree>
    <p:extLst>
      <p:ext uri="{BB962C8B-B14F-4D97-AF65-F5344CB8AC3E}">
        <p14:creationId xmlns:p14="http://schemas.microsoft.com/office/powerpoint/2010/main" val="244756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84097974"/>
              </p:ext>
            </p:extLst>
          </p:nvPr>
        </p:nvGraphicFramePr>
        <p:xfrm>
          <a:off x="179512" y="132614"/>
          <a:ext cx="8784976" cy="6608754"/>
        </p:xfrm>
        <a:graphic>
          <a:graphicData uri="http://schemas.openxmlformats.org/drawingml/2006/table">
            <a:tbl>
              <a:tblPr firstRow="1" bandRow="1">
                <a:tableStyleId>{5C22544A-7EE6-4342-B048-85BDC9FD1C3A}</a:tableStyleId>
              </a:tblPr>
              <a:tblGrid>
                <a:gridCol w="3096344"/>
                <a:gridCol w="5688632"/>
              </a:tblGrid>
              <a:tr h="446061">
                <a:tc>
                  <a:txBody>
                    <a:bodyPr/>
                    <a:lstStyle/>
                    <a:p>
                      <a:r>
                        <a:rPr lang="pt-PT" dirty="0" err="1" smtClean="0"/>
                        <a:t>Theme</a:t>
                      </a:r>
                      <a:endParaRPr lang="pt-PT" dirty="0"/>
                    </a:p>
                  </a:txBody>
                  <a:tcPr/>
                </a:tc>
                <a:tc>
                  <a:txBody>
                    <a:bodyPr/>
                    <a:lstStyle/>
                    <a:p>
                      <a:r>
                        <a:rPr lang="pt-PT" dirty="0" err="1" smtClean="0"/>
                        <a:t>Rheme</a:t>
                      </a:r>
                      <a:endParaRPr lang="pt-PT" dirty="0"/>
                    </a:p>
                  </a:txBody>
                  <a:tcPr/>
                </a:tc>
              </a:tr>
              <a:tr h="769914">
                <a:tc>
                  <a:txBody>
                    <a:bodyPr/>
                    <a:lstStyle/>
                    <a:p>
                      <a:r>
                        <a:rPr lang="en-US" sz="1800" dirty="0" smtClean="0"/>
                        <a:t>The graph </a:t>
                      </a:r>
                      <a:endParaRPr lang="pt-PT" dirty="0"/>
                    </a:p>
                  </a:txBody>
                  <a:tcPr/>
                </a:tc>
                <a:tc>
                  <a:txBody>
                    <a:bodyPr/>
                    <a:lstStyle/>
                    <a:p>
                      <a:r>
                        <a:rPr lang="en-US" sz="1800" dirty="0" smtClean="0"/>
                        <a:t>shows the cost of electricity of residential solar photovoltaic systems by country in 2010 and 2014. </a:t>
                      </a:r>
                      <a:endParaRPr lang="pt-PT" dirty="0"/>
                    </a:p>
                  </a:txBody>
                  <a:tcPr/>
                </a:tc>
              </a:tr>
              <a:tr h="1016275">
                <a:tc>
                  <a:txBody>
                    <a:bodyPr/>
                    <a:lstStyle/>
                    <a:p>
                      <a:r>
                        <a:rPr lang="en-US" sz="1800" dirty="0" smtClean="0"/>
                        <a:t>Overall, the cost of electricity of residential solar photovoltaic systems </a:t>
                      </a:r>
                      <a:endParaRPr lang="pt-PT" dirty="0"/>
                    </a:p>
                  </a:txBody>
                  <a:tcPr/>
                </a:tc>
                <a:tc>
                  <a:txBody>
                    <a:bodyPr/>
                    <a:lstStyle/>
                    <a:p>
                      <a:r>
                        <a:rPr lang="en-US" sz="1800" dirty="0" smtClean="0"/>
                        <a:t>shows a decreasing trend. </a:t>
                      </a:r>
                      <a:endParaRPr lang="pt-PT" dirty="0"/>
                    </a:p>
                  </a:txBody>
                  <a:tcPr/>
                </a:tc>
              </a:tr>
              <a:tr h="1008112">
                <a:tc>
                  <a:txBody>
                    <a:bodyPr/>
                    <a:lstStyle/>
                    <a:p>
                      <a:r>
                        <a:rPr lang="en-US" sz="1800" dirty="0" smtClean="0"/>
                        <a:t>There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a significant drop in the USD/kwh in 2014 compared to 2010, sustained by the improvement in technology for renewable energies. </a:t>
                      </a:r>
                      <a:endParaRPr lang="pt-PT" dirty="0"/>
                    </a:p>
                  </a:txBody>
                  <a:tcPr/>
                </a:tc>
              </a:tr>
              <a:tr h="648072">
                <a:tc>
                  <a:txBody>
                    <a:bodyPr/>
                    <a:lstStyle/>
                    <a:p>
                      <a:r>
                        <a:rPr lang="en-US" sz="1800" dirty="0" smtClean="0"/>
                        <a:t>In France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the biggest fall, with a decrease from 0.8 USD/kwh to around 0.4. </a:t>
                      </a:r>
                      <a:endParaRPr lang="pt-PT" dirty="0"/>
                    </a:p>
                  </a:txBody>
                  <a:tcPr/>
                </a:tc>
              </a:tr>
              <a:tr h="446061">
                <a:tc>
                  <a:txBody>
                    <a:bodyPr/>
                    <a:lstStyle/>
                    <a:p>
                      <a:r>
                        <a:rPr lang="en-US" sz="1800" dirty="0" smtClean="0"/>
                        <a:t>In second place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is Japan with a fall from 0.5 to less than 0.4. </a:t>
                      </a:r>
                      <a:endParaRPr lang="pt-PT" dirty="0" smtClean="0"/>
                    </a:p>
                  </a:txBody>
                  <a:tcPr/>
                </a:tc>
              </a:tr>
              <a:tr h="994099">
                <a:tc>
                  <a:txBody>
                    <a:bodyPr/>
                    <a:lstStyle/>
                    <a:p>
                      <a:r>
                        <a:rPr lang="en-US" sz="1800" dirty="0" smtClean="0"/>
                        <a:t>The other four countries – Australia, US California, US non-California and Germany –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were almost at the same level in 2010, with values standing at a little bit less than 0.4. </a:t>
                      </a:r>
                      <a:endParaRPr lang="pt-PT" dirty="0"/>
                    </a:p>
                  </a:txBody>
                  <a:tcPr/>
                </a:tc>
              </a:tr>
              <a:tr h="446061">
                <a:tc>
                  <a:txBody>
                    <a:bodyPr/>
                    <a:lstStyle/>
                    <a:p>
                      <a:r>
                        <a:rPr lang="en-US" sz="1800" dirty="0" smtClean="0"/>
                        <a:t>And from these four,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the most significant fall was Australia, having the highest value in 2010 to the lowest in 2014 (above 0.2). </a:t>
                      </a:r>
                      <a:endParaRPr lang="pt-PT" dirty="0" smtClean="0"/>
                    </a:p>
                  </a:txBody>
                  <a:tcPr/>
                </a:tc>
              </a:tr>
              <a:tr h="446061">
                <a:tc>
                  <a:txBody>
                    <a:bodyPr/>
                    <a:lstStyle/>
                    <a:p>
                      <a:r>
                        <a:rPr lang="en-US" sz="1800" dirty="0" smtClean="0"/>
                        <a:t>China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turned up in 2014 and registered the lowest price of all seven countries.</a:t>
                      </a:r>
                      <a:endParaRPr lang="pt-PT" dirty="0" smtClean="0"/>
                    </a:p>
                  </a:txBody>
                  <a:tcPr/>
                </a:tc>
              </a:tr>
            </a:tbl>
          </a:graphicData>
        </a:graphic>
      </p:graphicFrame>
      <p:sp>
        <p:nvSpPr>
          <p:cNvPr id="4" name="Slide Number Placeholder 3"/>
          <p:cNvSpPr>
            <a:spLocks noGrp="1"/>
          </p:cNvSpPr>
          <p:nvPr>
            <p:ph type="sldNum" sz="quarter" idx="12"/>
          </p:nvPr>
        </p:nvSpPr>
        <p:spPr/>
        <p:txBody>
          <a:bodyPr/>
          <a:lstStyle/>
          <a:p>
            <a:fld id="{F9FBFF94-7C60-4F42-9A4A-7BDF341B885F}" type="slidenum">
              <a:rPr lang="pt-PT" smtClean="0"/>
              <a:t>8</a:t>
            </a:fld>
            <a:endParaRPr lang="pt-PT"/>
          </a:p>
        </p:txBody>
      </p:sp>
      <p:sp>
        <p:nvSpPr>
          <p:cNvPr id="6" name="TextBox 5"/>
          <p:cNvSpPr txBox="1"/>
          <p:nvPr/>
        </p:nvSpPr>
        <p:spPr>
          <a:xfrm>
            <a:off x="4860032" y="1628800"/>
            <a:ext cx="2664296" cy="1200329"/>
          </a:xfrm>
          <a:prstGeom prst="rect">
            <a:avLst/>
          </a:prstGeom>
          <a:solidFill>
            <a:srgbClr val="FFFF00"/>
          </a:solidFill>
        </p:spPr>
        <p:txBody>
          <a:bodyPr wrap="square" rtlCol="0">
            <a:spAutoFit/>
          </a:bodyPr>
          <a:lstStyle/>
          <a:p>
            <a:r>
              <a:rPr lang="pt-PT" dirty="0" err="1" smtClean="0"/>
              <a:t>Topic</a:t>
            </a:r>
            <a:r>
              <a:rPr lang="pt-PT" dirty="0" smtClean="0"/>
              <a:t> </a:t>
            </a:r>
            <a:r>
              <a:rPr lang="pt-PT" dirty="0" err="1" smtClean="0"/>
              <a:t>sentence</a:t>
            </a:r>
            <a:r>
              <a:rPr lang="pt-PT" dirty="0" smtClean="0"/>
              <a:t> sets </a:t>
            </a:r>
            <a:r>
              <a:rPr lang="pt-PT" dirty="0" err="1" smtClean="0"/>
              <a:t>up</a:t>
            </a:r>
            <a:r>
              <a:rPr lang="pt-PT" dirty="0" smtClean="0"/>
              <a:t> </a:t>
            </a:r>
            <a:r>
              <a:rPr lang="pt-PT" dirty="0" err="1" smtClean="0"/>
              <a:t>expectation</a:t>
            </a:r>
            <a:r>
              <a:rPr lang="pt-PT" dirty="0" smtClean="0"/>
              <a:t> </a:t>
            </a:r>
            <a:r>
              <a:rPr lang="pt-PT" dirty="0" err="1" smtClean="0"/>
              <a:t>that</a:t>
            </a:r>
            <a:r>
              <a:rPr lang="pt-PT" dirty="0" smtClean="0"/>
              <a:t> </a:t>
            </a:r>
            <a:r>
              <a:rPr lang="pt-PT" dirty="0" err="1" smtClean="0"/>
              <a:t>organisation</a:t>
            </a:r>
            <a:r>
              <a:rPr lang="pt-PT" dirty="0" smtClean="0"/>
              <a:t> </a:t>
            </a:r>
            <a:r>
              <a:rPr lang="pt-PT" dirty="0" err="1" smtClean="0"/>
              <a:t>will</a:t>
            </a:r>
            <a:r>
              <a:rPr lang="pt-PT" dirty="0" smtClean="0"/>
              <a:t> </a:t>
            </a:r>
            <a:r>
              <a:rPr lang="pt-PT" dirty="0" err="1" smtClean="0"/>
              <a:t>be</a:t>
            </a:r>
            <a:r>
              <a:rPr lang="pt-PT" dirty="0" smtClean="0"/>
              <a:t> ‘</a:t>
            </a:r>
            <a:r>
              <a:rPr lang="pt-PT" dirty="0" err="1" smtClean="0"/>
              <a:t>by</a:t>
            </a:r>
            <a:r>
              <a:rPr lang="pt-PT" dirty="0" smtClean="0"/>
              <a:t> country’ (fan </a:t>
            </a:r>
            <a:r>
              <a:rPr lang="pt-PT" dirty="0" err="1" smtClean="0"/>
              <a:t>pattern</a:t>
            </a:r>
            <a:r>
              <a:rPr lang="pt-PT" dirty="0" smtClean="0"/>
              <a:t>)</a:t>
            </a:r>
            <a:endParaRPr lang="pt-PT" dirty="0"/>
          </a:p>
        </p:txBody>
      </p:sp>
      <p:sp>
        <p:nvSpPr>
          <p:cNvPr id="7" name="Oval 6"/>
          <p:cNvSpPr/>
          <p:nvPr/>
        </p:nvSpPr>
        <p:spPr>
          <a:xfrm>
            <a:off x="5292080" y="836712"/>
            <a:ext cx="1152128" cy="43204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2912317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18724721"/>
              </p:ext>
            </p:extLst>
          </p:nvPr>
        </p:nvGraphicFramePr>
        <p:xfrm>
          <a:off x="179512" y="132614"/>
          <a:ext cx="8784976" cy="6608754"/>
        </p:xfrm>
        <a:graphic>
          <a:graphicData uri="http://schemas.openxmlformats.org/drawingml/2006/table">
            <a:tbl>
              <a:tblPr firstRow="1" bandRow="1">
                <a:tableStyleId>{5C22544A-7EE6-4342-B048-85BDC9FD1C3A}</a:tableStyleId>
              </a:tblPr>
              <a:tblGrid>
                <a:gridCol w="3096344"/>
                <a:gridCol w="5688632"/>
              </a:tblGrid>
              <a:tr h="446061">
                <a:tc>
                  <a:txBody>
                    <a:bodyPr/>
                    <a:lstStyle/>
                    <a:p>
                      <a:r>
                        <a:rPr lang="pt-PT" dirty="0" err="1" smtClean="0"/>
                        <a:t>Theme</a:t>
                      </a:r>
                      <a:endParaRPr lang="pt-PT" dirty="0"/>
                    </a:p>
                  </a:txBody>
                  <a:tcPr/>
                </a:tc>
                <a:tc>
                  <a:txBody>
                    <a:bodyPr/>
                    <a:lstStyle/>
                    <a:p>
                      <a:r>
                        <a:rPr lang="pt-PT" dirty="0" err="1" smtClean="0"/>
                        <a:t>Rheme</a:t>
                      </a:r>
                      <a:endParaRPr lang="pt-PT" dirty="0"/>
                    </a:p>
                  </a:txBody>
                  <a:tcPr/>
                </a:tc>
              </a:tr>
              <a:tr h="769914">
                <a:tc>
                  <a:txBody>
                    <a:bodyPr/>
                    <a:lstStyle/>
                    <a:p>
                      <a:r>
                        <a:rPr lang="en-US" sz="1800" dirty="0" smtClean="0"/>
                        <a:t>The graph </a:t>
                      </a:r>
                      <a:endParaRPr lang="pt-PT" dirty="0"/>
                    </a:p>
                  </a:txBody>
                  <a:tcPr/>
                </a:tc>
                <a:tc>
                  <a:txBody>
                    <a:bodyPr/>
                    <a:lstStyle/>
                    <a:p>
                      <a:r>
                        <a:rPr lang="en-US" sz="1800" dirty="0" smtClean="0"/>
                        <a:t>shows the cost of electricity of residential solar photovoltaic systems by country in 2010 and 2014. </a:t>
                      </a:r>
                      <a:endParaRPr lang="pt-PT" dirty="0"/>
                    </a:p>
                  </a:txBody>
                  <a:tcPr/>
                </a:tc>
              </a:tr>
              <a:tr h="1016275">
                <a:tc>
                  <a:txBody>
                    <a:bodyPr/>
                    <a:lstStyle/>
                    <a:p>
                      <a:r>
                        <a:rPr lang="en-US" sz="1800" dirty="0" smtClean="0"/>
                        <a:t>Overall, the cost of electricity of residential solar photovoltaic systems </a:t>
                      </a:r>
                      <a:endParaRPr lang="pt-PT" dirty="0"/>
                    </a:p>
                  </a:txBody>
                  <a:tcPr/>
                </a:tc>
                <a:tc>
                  <a:txBody>
                    <a:bodyPr/>
                    <a:lstStyle/>
                    <a:p>
                      <a:r>
                        <a:rPr lang="en-US" sz="1800" dirty="0" smtClean="0"/>
                        <a:t>shows a decreasing trend. </a:t>
                      </a:r>
                      <a:endParaRPr lang="pt-PT" dirty="0"/>
                    </a:p>
                  </a:txBody>
                  <a:tcPr/>
                </a:tc>
              </a:tr>
              <a:tr h="1008112">
                <a:tc>
                  <a:txBody>
                    <a:bodyPr/>
                    <a:lstStyle/>
                    <a:p>
                      <a:r>
                        <a:rPr lang="en-US" sz="1800" dirty="0" smtClean="0"/>
                        <a:t>There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a significant drop in the USD/kwh in 2014 compared to 2010, sustained by the improvement in technology for renewable energies. </a:t>
                      </a:r>
                      <a:endParaRPr lang="pt-PT" dirty="0"/>
                    </a:p>
                  </a:txBody>
                  <a:tcPr/>
                </a:tc>
              </a:tr>
              <a:tr h="648072">
                <a:tc>
                  <a:txBody>
                    <a:bodyPr/>
                    <a:lstStyle/>
                    <a:p>
                      <a:r>
                        <a:rPr lang="en-US" sz="1800" dirty="0" smtClean="0"/>
                        <a:t>In France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was the biggest fall, with a decrease from 0.8 USD/kwh to around 0.4. </a:t>
                      </a:r>
                      <a:endParaRPr lang="pt-PT" dirty="0"/>
                    </a:p>
                  </a:txBody>
                  <a:tcPr/>
                </a:tc>
              </a:tr>
              <a:tr h="446061">
                <a:tc>
                  <a:txBody>
                    <a:bodyPr/>
                    <a:lstStyle/>
                    <a:p>
                      <a:r>
                        <a:rPr lang="en-US" sz="1800" dirty="0" smtClean="0"/>
                        <a:t>In second place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is Japan with a fall from 0.5 to less than 0.4. </a:t>
                      </a:r>
                      <a:endParaRPr lang="pt-PT" dirty="0" smtClean="0"/>
                    </a:p>
                  </a:txBody>
                  <a:tcPr/>
                </a:tc>
              </a:tr>
              <a:tr h="994099">
                <a:tc>
                  <a:txBody>
                    <a:bodyPr/>
                    <a:lstStyle/>
                    <a:p>
                      <a:r>
                        <a:rPr lang="en-US" sz="1800" dirty="0" smtClean="0"/>
                        <a:t>The other four countries – Australia, US California, US non-California and Germany –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were almost at the same level in 2010, with values standing at a little bit less than 0.4. </a:t>
                      </a:r>
                      <a:endParaRPr lang="pt-PT" dirty="0"/>
                    </a:p>
                  </a:txBody>
                  <a:tcPr/>
                </a:tc>
              </a:tr>
              <a:tr h="446061">
                <a:tc>
                  <a:txBody>
                    <a:bodyPr/>
                    <a:lstStyle/>
                    <a:p>
                      <a:r>
                        <a:rPr lang="en-US" sz="1800" dirty="0" smtClean="0"/>
                        <a:t>And from these four,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the most significant fall was Australia, having the highest value in 2010 to the lowest in 2014 (above 0.2). </a:t>
                      </a:r>
                      <a:endParaRPr lang="pt-PT" dirty="0" smtClean="0"/>
                    </a:p>
                  </a:txBody>
                  <a:tcPr/>
                </a:tc>
              </a:tr>
              <a:tr h="446061">
                <a:tc>
                  <a:txBody>
                    <a:bodyPr/>
                    <a:lstStyle/>
                    <a:p>
                      <a:r>
                        <a:rPr lang="en-US" sz="1800" dirty="0" smtClean="0"/>
                        <a:t>China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turned up in 2014 and registered the lowest price of all seven countries.</a:t>
                      </a:r>
                      <a:endParaRPr lang="pt-PT" dirty="0" smtClean="0"/>
                    </a:p>
                  </a:txBody>
                  <a:tcPr/>
                </a:tc>
              </a:tr>
            </a:tbl>
          </a:graphicData>
        </a:graphic>
      </p:graphicFrame>
      <p:sp>
        <p:nvSpPr>
          <p:cNvPr id="4" name="Slide Number Placeholder 3"/>
          <p:cNvSpPr>
            <a:spLocks noGrp="1"/>
          </p:cNvSpPr>
          <p:nvPr>
            <p:ph type="sldNum" sz="quarter" idx="12"/>
          </p:nvPr>
        </p:nvSpPr>
        <p:spPr/>
        <p:txBody>
          <a:bodyPr/>
          <a:lstStyle/>
          <a:p>
            <a:fld id="{F9FBFF94-7C60-4F42-9A4A-7BDF341B885F}" type="slidenum">
              <a:rPr lang="pt-PT" smtClean="0"/>
              <a:t>9</a:t>
            </a:fld>
            <a:endParaRPr lang="pt-PT"/>
          </a:p>
        </p:txBody>
      </p:sp>
      <p:sp>
        <p:nvSpPr>
          <p:cNvPr id="6" name="TextBox 5"/>
          <p:cNvSpPr txBox="1"/>
          <p:nvPr/>
        </p:nvSpPr>
        <p:spPr>
          <a:xfrm>
            <a:off x="2392079" y="729570"/>
            <a:ext cx="2664296" cy="646331"/>
          </a:xfrm>
          <a:prstGeom prst="rect">
            <a:avLst/>
          </a:prstGeom>
          <a:solidFill>
            <a:srgbClr val="FFFF00"/>
          </a:solidFill>
        </p:spPr>
        <p:txBody>
          <a:bodyPr wrap="square" rtlCol="0">
            <a:spAutoFit/>
          </a:bodyPr>
          <a:lstStyle/>
          <a:p>
            <a:r>
              <a:rPr lang="pt-PT" dirty="0" smtClean="0"/>
              <a:t>2 </a:t>
            </a:r>
            <a:r>
              <a:rPr lang="pt-PT" dirty="0" err="1" smtClean="0"/>
              <a:t>sentences</a:t>
            </a:r>
            <a:r>
              <a:rPr lang="pt-PT" dirty="0" smtClean="0"/>
              <a:t> </a:t>
            </a:r>
            <a:r>
              <a:rPr lang="pt-PT" dirty="0" err="1" smtClean="0"/>
              <a:t>about</a:t>
            </a:r>
            <a:r>
              <a:rPr lang="pt-PT" dirty="0" smtClean="0"/>
              <a:t> a general </a:t>
            </a:r>
            <a:r>
              <a:rPr lang="pt-PT" dirty="0" err="1" smtClean="0"/>
              <a:t>trend</a:t>
            </a:r>
            <a:endParaRPr lang="pt-PT" dirty="0"/>
          </a:p>
        </p:txBody>
      </p:sp>
      <p:sp>
        <p:nvSpPr>
          <p:cNvPr id="7" name="Oval 6"/>
          <p:cNvSpPr/>
          <p:nvPr/>
        </p:nvSpPr>
        <p:spPr>
          <a:xfrm>
            <a:off x="107504" y="2348880"/>
            <a:ext cx="1152128" cy="43204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8" name="TextBox 7"/>
          <p:cNvSpPr txBox="1"/>
          <p:nvPr/>
        </p:nvSpPr>
        <p:spPr>
          <a:xfrm>
            <a:off x="5724128" y="452571"/>
            <a:ext cx="2664296" cy="1200329"/>
          </a:xfrm>
          <a:prstGeom prst="rect">
            <a:avLst/>
          </a:prstGeom>
          <a:solidFill>
            <a:schemeClr val="accent3">
              <a:lumMod val="20000"/>
              <a:lumOff val="80000"/>
            </a:schemeClr>
          </a:solidFill>
        </p:spPr>
        <p:txBody>
          <a:bodyPr wrap="square" rtlCol="0">
            <a:spAutoFit/>
          </a:bodyPr>
          <a:lstStyle/>
          <a:p>
            <a:r>
              <a:rPr lang="pt-PT" dirty="0" err="1" smtClean="0"/>
              <a:t>Topic</a:t>
            </a:r>
            <a:r>
              <a:rPr lang="pt-PT" dirty="0" smtClean="0"/>
              <a:t> </a:t>
            </a:r>
            <a:r>
              <a:rPr lang="pt-PT" dirty="0" err="1" smtClean="0"/>
              <a:t>sentence</a:t>
            </a:r>
            <a:r>
              <a:rPr lang="pt-PT" dirty="0" smtClean="0"/>
              <a:t> sets </a:t>
            </a:r>
            <a:r>
              <a:rPr lang="pt-PT" dirty="0" err="1" smtClean="0"/>
              <a:t>up</a:t>
            </a:r>
            <a:r>
              <a:rPr lang="pt-PT" dirty="0" smtClean="0"/>
              <a:t> </a:t>
            </a:r>
            <a:r>
              <a:rPr lang="pt-PT" dirty="0" err="1" smtClean="0"/>
              <a:t>expectation</a:t>
            </a:r>
            <a:r>
              <a:rPr lang="pt-PT" dirty="0" smtClean="0"/>
              <a:t> </a:t>
            </a:r>
            <a:r>
              <a:rPr lang="pt-PT" dirty="0" err="1" smtClean="0"/>
              <a:t>that</a:t>
            </a:r>
            <a:r>
              <a:rPr lang="pt-PT" dirty="0" smtClean="0"/>
              <a:t> </a:t>
            </a:r>
            <a:r>
              <a:rPr lang="pt-PT" dirty="0" err="1" smtClean="0"/>
              <a:t>organisation</a:t>
            </a:r>
            <a:r>
              <a:rPr lang="pt-PT" dirty="0" smtClean="0"/>
              <a:t> </a:t>
            </a:r>
            <a:r>
              <a:rPr lang="pt-PT" dirty="0" err="1" smtClean="0"/>
              <a:t>will</a:t>
            </a:r>
            <a:r>
              <a:rPr lang="pt-PT" dirty="0" smtClean="0"/>
              <a:t> </a:t>
            </a:r>
            <a:r>
              <a:rPr lang="pt-PT" dirty="0" err="1" smtClean="0"/>
              <a:t>be</a:t>
            </a:r>
            <a:r>
              <a:rPr lang="pt-PT" dirty="0" smtClean="0"/>
              <a:t> </a:t>
            </a:r>
            <a:r>
              <a:rPr lang="pt-PT" dirty="0" err="1" smtClean="0"/>
              <a:t>by</a:t>
            </a:r>
            <a:r>
              <a:rPr lang="pt-PT" dirty="0" smtClean="0"/>
              <a:t> country (fan </a:t>
            </a:r>
            <a:r>
              <a:rPr lang="pt-PT" dirty="0" err="1" smtClean="0"/>
              <a:t>pattern</a:t>
            </a:r>
            <a:r>
              <a:rPr lang="pt-PT" dirty="0" smtClean="0"/>
              <a:t>)</a:t>
            </a:r>
            <a:endParaRPr lang="pt-PT" dirty="0"/>
          </a:p>
        </p:txBody>
      </p:sp>
      <p:sp>
        <p:nvSpPr>
          <p:cNvPr id="2" name="TextBox 1"/>
          <p:cNvSpPr txBox="1"/>
          <p:nvPr/>
        </p:nvSpPr>
        <p:spPr>
          <a:xfrm>
            <a:off x="1259632" y="3429000"/>
            <a:ext cx="2755985" cy="1200329"/>
          </a:xfrm>
          <a:prstGeom prst="rect">
            <a:avLst/>
          </a:prstGeom>
          <a:solidFill>
            <a:srgbClr val="FFFF00"/>
          </a:solidFill>
        </p:spPr>
        <p:txBody>
          <a:bodyPr wrap="square" rtlCol="0">
            <a:spAutoFit/>
          </a:bodyPr>
          <a:lstStyle/>
          <a:p>
            <a:r>
              <a:rPr lang="pt-PT" dirty="0" err="1" smtClean="0"/>
              <a:t>Parachutes</a:t>
            </a:r>
            <a:r>
              <a:rPr lang="pt-PT" dirty="0" smtClean="0"/>
              <a:t> in </a:t>
            </a:r>
            <a:r>
              <a:rPr lang="pt-PT" dirty="0" err="1" smtClean="0"/>
              <a:t>from</a:t>
            </a:r>
            <a:r>
              <a:rPr lang="pt-PT" dirty="0" smtClean="0"/>
              <a:t> </a:t>
            </a:r>
            <a:r>
              <a:rPr lang="pt-PT" dirty="0" err="1" smtClean="0"/>
              <a:t>nowhere</a:t>
            </a:r>
            <a:r>
              <a:rPr lang="pt-PT" dirty="0" smtClean="0"/>
              <a:t> </a:t>
            </a:r>
            <a:r>
              <a:rPr lang="pt-PT" dirty="0" err="1" smtClean="0"/>
              <a:t>even</a:t>
            </a:r>
            <a:r>
              <a:rPr lang="pt-PT" dirty="0" smtClean="0"/>
              <a:t> </a:t>
            </a:r>
            <a:r>
              <a:rPr lang="pt-PT" dirty="0" err="1" smtClean="0"/>
              <a:t>though</a:t>
            </a:r>
            <a:r>
              <a:rPr lang="pt-PT" dirty="0" smtClean="0"/>
              <a:t> </a:t>
            </a:r>
            <a:r>
              <a:rPr lang="pt-PT" dirty="0" err="1" smtClean="0"/>
              <a:t>both</a:t>
            </a:r>
            <a:r>
              <a:rPr lang="pt-PT" dirty="0" smtClean="0"/>
              <a:t> </a:t>
            </a:r>
            <a:r>
              <a:rPr lang="pt-PT" dirty="0" err="1" smtClean="0"/>
              <a:t>sentences</a:t>
            </a:r>
            <a:r>
              <a:rPr lang="pt-PT" dirty="0" smtClean="0"/>
              <a:t> are </a:t>
            </a:r>
            <a:r>
              <a:rPr lang="pt-PT" dirty="0" err="1" smtClean="0"/>
              <a:t>about</a:t>
            </a:r>
            <a:r>
              <a:rPr lang="pt-PT" dirty="0" smtClean="0"/>
              <a:t> </a:t>
            </a:r>
            <a:r>
              <a:rPr lang="pt-PT" dirty="0" err="1" smtClean="0"/>
              <a:t>the</a:t>
            </a:r>
            <a:r>
              <a:rPr lang="pt-PT" dirty="0" smtClean="0"/>
              <a:t> </a:t>
            </a:r>
            <a:r>
              <a:rPr lang="pt-PT" dirty="0" err="1" smtClean="0"/>
              <a:t>decrease</a:t>
            </a:r>
            <a:endParaRPr lang="pt-PT" dirty="0"/>
          </a:p>
        </p:txBody>
      </p:sp>
    </p:spTree>
    <p:extLst>
      <p:ext uri="{BB962C8B-B14F-4D97-AF65-F5344CB8AC3E}">
        <p14:creationId xmlns:p14="http://schemas.microsoft.com/office/powerpoint/2010/main" val="1649201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1944</Words>
  <Application>Microsoft Office PowerPoint</Application>
  <PresentationFormat>On-screen Show (4:3)</PresentationFormat>
  <Paragraphs>214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Progressão temática</vt:lpstr>
      <vt:lpstr>Ex. 4.4 a.</vt:lpstr>
      <vt:lpstr>PowerPoint Presentation</vt:lpstr>
      <vt:lpstr>PowerPoint Presentation</vt:lpstr>
      <vt:lpstr>PowerPoint Presentation</vt:lpstr>
      <vt:lpstr>PowerPoint Presentation</vt:lpstr>
      <vt:lpstr>Ex. 4.4 b.</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Progressão temática</dc:title>
  <dc:creator>ANN HENSHALL</dc:creator>
  <cp:lastModifiedBy>ANN HENSHALL</cp:lastModifiedBy>
  <cp:revision>19</cp:revision>
  <dcterms:created xsi:type="dcterms:W3CDTF">2017-11-13T08:52:35Z</dcterms:created>
  <dcterms:modified xsi:type="dcterms:W3CDTF">2018-11-12T10:45:21Z</dcterms:modified>
</cp:coreProperties>
</file>